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96" r:id="rId3"/>
    <p:sldId id="257" r:id="rId4"/>
    <p:sldId id="276" r:id="rId5"/>
    <p:sldId id="292" r:id="rId6"/>
    <p:sldId id="277" r:id="rId7"/>
    <p:sldId id="278" r:id="rId8"/>
    <p:sldId id="279" r:id="rId9"/>
    <p:sldId id="280" r:id="rId10"/>
    <p:sldId id="281" r:id="rId11"/>
    <p:sldId id="262" r:id="rId12"/>
    <p:sldId id="293" r:id="rId13"/>
    <p:sldId id="289" r:id="rId14"/>
    <p:sldId id="290" r:id="rId15"/>
    <p:sldId id="282" r:id="rId16"/>
    <p:sldId id="283" r:id="rId17"/>
    <p:sldId id="285" r:id="rId18"/>
    <p:sldId id="269" r:id="rId19"/>
    <p:sldId id="295" r:id="rId20"/>
    <p:sldId id="270" r:id="rId21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  <a:srgbClr val="344092"/>
    <a:srgbClr val="FFFFFF"/>
    <a:srgbClr val="579994"/>
    <a:srgbClr val="364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4676"/>
  </p:normalViewPr>
  <p:slideViewPr>
    <p:cSldViewPr snapToGrid="0" snapToObjects="1">
      <p:cViewPr>
        <p:scale>
          <a:sx n="80" d="100"/>
          <a:sy n="80" d="100"/>
        </p:scale>
        <p:origin x="3504" y="56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E9EF-D5BE-4D41-B3BB-E3E186089B81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D1C2E-90C5-9A43-B472-A726DD7F66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4D7C-8D89-574F-A5F5-98664355F70B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0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E28A-065B-2A45-AE04-5825AF453055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2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A255-DE17-A04C-97BD-6ADAC0A3ED99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B962-9679-8341-A0F1-DB4E7DF940A2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FA11-D8FD-DD42-AD32-42591A27DDA8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5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F1E3-8F00-E845-B848-3ADBC8777075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0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63D9-70F0-EE44-92CB-129D21557D65}" type="datetime1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0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C01F-93E7-5C40-8EE5-A591EB3F58E3}" type="datetime1">
              <a:rPr lang="ru-RU" smtClean="0"/>
              <a:t>24.09.2025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31F2-BD75-B74F-AA23-D124848ED2FD}" type="datetime1">
              <a:rPr lang="ru-RU" smtClean="0"/>
              <a:t>24.09.2025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3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05B-BAD6-A349-B845-39D934C6BA8B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9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68B2-1A00-6D43-868C-3FC557151AB0}" type="datetime1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3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2757-974D-AB44-B360-C823B5462511}" type="datetime1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4B475-988B-FC4E-9621-114A06F7D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6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2CC2BF-7C48-734E-8BBB-C1390E8F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B475-988B-FC4E-9621-114A06F7D1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6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D2C10-14BE-E1C9-5E35-E655106F8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35AFFA66-6538-E4CE-1EA9-DA930CC36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86357"/>
              </p:ext>
            </p:extLst>
          </p:nvPr>
        </p:nvGraphicFramePr>
        <p:xfrm>
          <a:off x="245764" y="287448"/>
          <a:ext cx="7068146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45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сессия.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9. ЦИФРОВАЯ АРХИТЕКТУРА МЕДИЦИНСКИХ УНИВЕРСИТЕТОВ: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СТАНДАРТИЗАЦИЯ, ИНТЕГРАЦИЯ, РАЗВИТИЕ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обеспечить баланс между типовой архитектурой и индивидуальными особенностями вузов? Какие элементы цифровой архитектуры должны быть едиными для всех медицинских университетов, а какие – адаптироваться под локальные условия?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повысить качество данных и исключить дублирование информации? Каким должен быть минимальный набор требований к качеству первичных данных? Как организовать интеграцию между внутренними и внешними информационными системами для обеспечения единого информационного пространства?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выстроить эффективную сервисную модель университета? Как трансформировать внутренние процессы, чтобы сервисы работали без сбоев? Какие сервисы имеют первостепенное значение для студентов, преподавателей и администрации?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управлять рисками и обеспечивать информационную безопасность? Как защитить персональные и медицинские данные в условиях интеграции с ГИС и внешними системами? Какие организационные и технические меры должны быть обязательными для всех вузов?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организовать обучение персонала и управление изменениями, чтобы преодолеть сопротивление нововведениям? Как использовать опыт пилотных внедрений для тиражирования архитектуры на другие медицинские вузы?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Интеграция технологии искусственного интеллекта в лечебную и образовательную работу медицинских вузов. Какие направления применения ИИ наиболее перспективны: диагностика, поддержка принятия врачебных решений, прогнозирование исходов лечения? Как обеспечить безопасность и этичность использования ИИ при работе с пациентами?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интегрировать ИИ-системы в учебный процесс для подготовки студентов к цифровой медицине?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цифровые компетенции должны стать обязательными для будущих врачей в условиях цифровизации здравоохранения?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гармонично встроить модули «Цифровой кафедры» в существующие учебные планы без превышения нормативной нагрузки?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методики подготовки преподавателей к работе с цифровыми медицинскими технологиями можно масштабировать?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Какими методами оценить результативность проекта и его фактическое влияние на формирование профессиональных навыков выпускников?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условиях усиливающейся конкуренции за квалифицированные кадры и стремительного прогресса медицинской науки университеты сталкиваются с двойной задачей: необходимостью привлечения лучших специалистов и создания действенных систем их профессионального развития. Опыт успешных вузов демонстрирует, что решение требует комплексного подхода – от программ ранней профориентации для школьников до разработки индивидуальных траекторий роста для преподавателей и исследователей. Особое значение приобретает формирование комфортной академической среды и поддержание баланса между преподавательской, научной и клинической деятельностью.</a:t>
                      </a:r>
                    </a:p>
                    <a:p>
                      <a:endParaRPr lang="ru-RU" sz="10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методы подбора персонала наиболее результативны для привлечения перспективных специалистов в медицинские вузы?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создать эффективную систему наставничества и непрерывного профессионального развития для сотрудников разных уровней?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модели совмещения преподавательской, научной и клинической работы заслуживают широкого внедрения?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разработать мотивационную систему и карьерные перспективы, способные удержать талантливых специалистов в университете?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Участники обсудят конкретные примеры успешных кадровых инициатив — от программ ранней профориентации до систем внутреннего поиска талантов и программ академического обмена. Особое внимание уделят практическим аспектам: моделям гибкого графика работы, системам оценки профессиональных навыков, программам совмещенного обучения и другим инструментам, доказавшим свою эффективность в передовых медицинских вузах. В центре обсуждения — проверенные решения для формирования устойчивой кадровой системы университета.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99E1282-66F0-F440-C6C5-D16EC0E0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10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171792A-8457-A5DA-3755-709EADA71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94652"/>
              </p:ext>
            </p:extLst>
          </p:nvPr>
        </p:nvGraphicFramePr>
        <p:xfrm>
          <a:off x="332895" y="9323129"/>
          <a:ext cx="689388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73">
                  <a:extLst>
                    <a:ext uri="{9D8B030D-6E8A-4147-A177-3AD203B41FA5}">
                      <a16:colId xmlns:a16="http://schemas.microsoft.com/office/drawing/2014/main" val="3316783312"/>
                    </a:ext>
                  </a:extLst>
                </a:gridCol>
                <a:gridCol w="5865111">
                  <a:extLst>
                    <a:ext uri="{9D8B030D-6E8A-4147-A177-3AD203B41FA5}">
                      <a16:colId xmlns:a16="http://schemas.microsoft.com/office/drawing/2014/main" val="2568224256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16:45 – 19:30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45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Экскурсии по научной инфраструктуре (Межвузовский студенческий кампус Евразийского НОЦ мирового уровня, Институт фундаментальной медицины БГМУ) – площадки </a:t>
                      </a:r>
                      <a:r>
                        <a:rPr lang="ru-RU" sz="1100" b="1" i="0" baseline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для обсуждения в лабораториях.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Экскурсии по городу Уфа.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543028"/>
                  </a:ext>
                </a:extLst>
              </a:tr>
            </a:tbl>
          </a:graphicData>
        </a:graphic>
      </p:graphicFrame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58BE0C79-B66A-442C-B84F-D68CB610C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78518"/>
              </p:ext>
            </p:extLst>
          </p:nvPr>
        </p:nvGraphicFramePr>
        <p:xfrm>
          <a:off x="332895" y="6571408"/>
          <a:ext cx="6914665" cy="153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916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594874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510163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16:30 – 17:30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45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Открытая лекция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«БУДУЩЕЕ МЕДИЦИНЫ: НОВЫЕ ГОРИЗОНТЫ В ДИАГНОСТИКЕ И ОБУЧЕНИИ ВРАЧЕЙ»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94184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№4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Тарасенко А.М.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- заместитель директора по развитию компании «Платформа Третье Мнение»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Корнилов И.В. -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руководитель направления медицинской экспертизы компании «Платформа Третье Мнение»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82CBB5C-06D9-4D72-B675-2FCE87CB6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75708"/>
              </p:ext>
            </p:extLst>
          </p:nvPr>
        </p:nvGraphicFramePr>
        <p:xfrm>
          <a:off x="332895" y="8289815"/>
          <a:ext cx="69146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916">
                  <a:extLst>
                    <a:ext uri="{9D8B030D-6E8A-4147-A177-3AD203B41FA5}">
                      <a16:colId xmlns:a16="http://schemas.microsoft.com/office/drawing/2014/main" val="1305983195"/>
                    </a:ext>
                  </a:extLst>
                </a:gridCol>
                <a:gridCol w="5948749">
                  <a:extLst>
                    <a:ext uri="{9D8B030D-6E8A-4147-A177-3AD203B41FA5}">
                      <a16:colId xmlns:a16="http://schemas.microsoft.com/office/drawing/2014/main" val="3504368305"/>
                    </a:ext>
                  </a:extLst>
                </a:gridCol>
              </a:tblGrid>
              <a:tr h="510163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17:30 – 18:30</a:t>
                      </a:r>
                    </a:p>
                    <a:p>
                      <a:endParaRPr lang="ru-RU" sz="1100" b="1" i="0" dirty="0">
                        <a:solidFill>
                          <a:schemeClr val="bg1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 err="1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Киберклуб</a:t>
                      </a:r>
                      <a:endParaRPr lang="ru-RU" sz="1100" b="1" i="0" dirty="0">
                        <a:solidFill>
                          <a:schemeClr val="bg1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45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Мастер класс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«ПЛАТФОРМА ТРЕТЬЕ МНЕНИЕ»: «ВИРТУАЛЬНЫЕ СИМУЛЯТОРЫ КЛИНИЧЕСКИХ КЕЙСОВ ДЛЯ СОВЕРШЕНСТВОВАНИЯ ПРОФЕССИОНАЛЬНОЙ ПОДГОТОВКИ МЕДИЦИНСКИХ РАБОТНИКОВ»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94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1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0E9F20B7-4FFA-594D-93BD-037E1EBB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4902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11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46F0FD-C175-154F-AA1F-A7CF9E1AAB2E}"/>
              </a:ext>
            </a:extLst>
          </p:cNvPr>
          <p:cNvSpPr/>
          <p:nvPr/>
        </p:nvSpPr>
        <p:spPr>
          <a:xfrm>
            <a:off x="245764" y="49098"/>
            <a:ext cx="1473488" cy="433432"/>
          </a:xfrm>
          <a:prstGeom prst="rect">
            <a:avLst/>
          </a:prstGeom>
          <a:solidFill>
            <a:srgbClr val="579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Onest" pitchFamily="2" charset="0"/>
              </a:rPr>
              <a:t>26 сентября</a:t>
            </a:r>
          </a:p>
        </p:txBody>
      </p:sp>
      <p:graphicFrame>
        <p:nvGraphicFramePr>
          <p:cNvPr id="3" name="Таблица 12">
            <a:extLst>
              <a:ext uri="{FF2B5EF4-FFF2-40B4-BE49-F238E27FC236}">
                <a16:creationId xmlns:a16="http://schemas.microsoft.com/office/drawing/2014/main" id="{C138794B-DA51-965A-B42B-6A32EEF67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20151"/>
              </p:ext>
            </p:extLst>
          </p:nvPr>
        </p:nvGraphicFramePr>
        <p:xfrm>
          <a:off x="245765" y="482530"/>
          <a:ext cx="706814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7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1.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ЛУЧШИЕ ПРАКТИКИ В УПРАВЛЕНИИ ПРОГРАММОЙ РАЗВИТИЯ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№1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Богоносов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директора ФГАНУ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Социоцентр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Созинов А.С.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Казанский государственный медицинский университет 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Мазуренко А.В.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- начальник управления программами развития и стратегическими проектами ФГАОУ ВО Первый МГМУ им. И.М. Сеченова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Кабирова М.Ф.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стратегическому развитию ФГБОУ ВО БГМУ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Бибикова Е.Г.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директор Дирекции по реализации программы развития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СамГМУ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Поляков П.С.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цифровой трансформации "ФГБОУ ВО Северный ГМУ Минздрава России"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Эффективное управление программой развития медицинского университета требует не только четкого стратегического видения, но и отлаженных механизмов реализации, контроля и корректировки. В условиях динамичных изменений в образовательной и научной среде особую важность приобретают вопросы гибкости управления, оптимального распределения ресурсов и вовлечения всех заинтересованных сторон. Опыт ведущих вузов показывает, что успех определяется способностью сочетать долгосрочное планирование с оперативной адаптацией, а также созданием прозрачной системы оценки результатов.</a:t>
                      </a:r>
                    </a:p>
                    <a:p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подходы к стратегическому управлению доказали свою эффективность в развитии медицинских университетов?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происходит управление программой развития по показателям эффективности?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методы вовлечения преподавателей и студентов в процесс стратегического развития дают наилучшие результаты?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оперативно адаптировать программы развития к быстро меняющимся вызовам в образовании, науке и клинической практике?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Эффективное управление программой развития медицинского университета требует не только четкого стратегического видения, но и отлаженных механизмов реализации, контроля и корректировки. В условиях динамичных изменений в образовательной и научной среде особую важность приобретают вопросы гибкости управления, оптимального распределения ресурсов и вовлечения всех заинтересованных сторон. Опыт ведущих вузов показывает, что успех определяется способностью сочетать долгосрочное планирование с оперативной адаптацией, а также созданием прозрачной системы оценки результатов.</a:t>
                      </a:r>
                    </a:p>
                    <a:p>
                      <a:endParaRPr lang="ru-RU" sz="10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подходы к стратегическому управлению доказали свою эффективность в развитии медицинских университетов?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разработать систему ключевых показателей, достоверно отражающих прогресс в реализации стратегии развития?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методы вовлечения преподавателей и студентов в процесс стратегического развития дают наилучшие результаты?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оперативно адаптировать программы развития к быстро меняющимся вызовам в образовании, науке и клинической практике?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Участники обсудят конкретные примеры успешного управления программами развития - от разработки стратегических инициатив до их реализации в повседневной деятельности университета. Особое внимание будет уделено практическим инструментам: системе сбалансированных показателей, гибким подходам в управлении вузами, а также механизмам обратной связи для постоянного совершенствования программ развития.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CDAF46EE-3113-F922-E9BF-D6149E8E5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27819"/>
              </p:ext>
            </p:extLst>
          </p:nvPr>
        </p:nvGraphicFramePr>
        <p:xfrm>
          <a:off x="196145" y="6841243"/>
          <a:ext cx="7068146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2.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СБАЛАНСИРОВАННОЕ РАЗВИТИЕ УНИВЕРСИТЕТА ЧЕРЕЗ ТРАНСФЕР ЗНАНИЙ: ОБРАЗОВАНИЕ, НАУКА, КЛИНИКА, ПРОИЗВОДСТВО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№2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Павлов В.Н.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БГМУ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Колсанов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ректор ФГБОУ ВО Самарский государственный медицинский университет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Ларева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Н.В.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и.о. ректора, проректор по научной и международной работе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ЧитГМА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Федорова О.С.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- проректор по научной работе и последипломной подготовке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Гончарова А.Р.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советник ректора-руководитель проектного офиса ФГБОУ ВО Казанский ГМУ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Дьячкова М.Г.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развитию регионального здравоохранения и ДПО ФГБОУ ВО Северный ГМУ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Мелконян К.И.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стратегическому развитию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81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7">
            <a:extLst>
              <a:ext uri="{FF2B5EF4-FFF2-40B4-BE49-F238E27FC236}">
                <a16:creationId xmlns:a16="http://schemas.microsoft.com/office/drawing/2014/main" id="{9B6CA1E9-DC6C-4BB0-A3EA-B9C9B28CCE7A}"/>
              </a:ext>
            </a:extLst>
          </p:cNvPr>
          <p:cNvSpPr txBox="1">
            <a:spLocks/>
          </p:cNvSpPr>
          <p:nvPr/>
        </p:nvSpPr>
        <p:spPr>
          <a:xfrm>
            <a:off x="3605575" y="10356443"/>
            <a:ext cx="348524" cy="271713"/>
          </a:xfrm>
          <a:prstGeom prst="rect">
            <a:avLst/>
          </a:prstGeom>
          <a:solidFill>
            <a:srgbClr val="3645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12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881C1236-84BD-4454-99A9-D989D01C1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32434"/>
              </p:ext>
            </p:extLst>
          </p:nvPr>
        </p:nvGraphicFramePr>
        <p:xfrm>
          <a:off x="245764" y="143867"/>
          <a:ext cx="7068146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146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Дискуссионная площадка 2. </a:t>
                      </a:r>
                    </a:p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СБАЛАНСИРОВАННОЕ РАЗВИТИЕ УНИВЕРСИТЕТА ЧЕРЕЗ ТРАНСФЕР ЗНАНИЙ: ОБРАЗОВАНИЕ, НАУКА, КЛИНИКА, ПРОИЗВОДСТВО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4308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глубокой интеграции трех ключевых направлений – образовательной деятельности, научных исследований и клинической практики. Эффективный обмен знаниями между этими сферами способствует разработке уникальных образовательных программ, основанных на последних научных достижениях и реальных клинических случаях, а также ускоряет внедрение инноваций в практическое здравоохранение. Однако достижение полноценной синергии требует преобразования организационных структур, пересмотра систем мотивации персонала и разработки новых механизмов взаимодействия.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Взаимодействие ВУЗов с СПО: влияние СПО на ВУЗ, влияние ВУЗов на СПО.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существующие модели интеграции образовательной, научной и клинической деятельности в медицинских университетах доказали свою эффективность?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 образом можно преодолеть административные и нормативные препятствия для формирования единой экосистемы «образование-наука-клиника»?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методы стимулирования преподавателей, исследователей и клиницистов наиболее результативны для активизации обмена знаниями?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современные цифровые технологии (искусственный интеллект, </a:t>
                      </a:r>
                      <a:r>
                        <a:rPr lang="ru-RU" sz="11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симуляционное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обучение, телемедицина) могут способствовать интеграции образования, науки и клинической практики?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4E64C217-4933-4EF1-B7EE-9EC8AD067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44022"/>
              </p:ext>
            </p:extLst>
          </p:nvPr>
        </p:nvGraphicFramePr>
        <p:xfrm>
          <a:off x="243141" y="4354848"/>
          <a:ext cx="7159256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374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90882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3.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ЗАЩИТА ИНТЕЛЛЕКТУАЛЬНЫХ ПРАВ В МЕДИЦИНЕ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№3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Тарасов В.В.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научно-технологическому развитию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ФГАОУ ВО Первый МГМУ им. И.М. Сеченова Минздрава России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Ульянов В.Ю.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инновационной деятельности и стратегическому развитию ФГБОУ ВО Саратовский ГМУ им. В.И. Разумовского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Самотруева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проректор по научной и инновационной работе ФГБОУ ВО Астраханский ГМУ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Редько А.Н.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научно-исследовательской работе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Харитонов С.В.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начальник отдела по клиническим исследованиям ФГБОУ ВО БГМУ Минздрава России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условиях стремительного развития медицинской науки вопросы защиты интеллектуальной собственности становятся особенно актуальными. Грамотное управление правами на результаты интеллектуальной деятельности дает медицинским университетам возможность не только сохранять авторство разработок, но и успешно коммерциализировать инновации, привлекать инвестиции и выстраивать долгосрочное партнерство с промышленными предприятиями. При этом многие перспективные проекты сталкиваются с практическими трудностями: оформлением разрешительной документации на продукцию медицинского назначения, проблемами оценки стоимости интеллектуальной собственности и отсутствием отработанных механизмов передачи технологий.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механизмы защиты интеллектуальных прав наиболее эффективны для медицинских разработок (патенты, авторские права, ноу-хау)?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создать эффективную систему управления интеллектуальной собственностью в медицинском университете?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практики коммерциализации медицинских инноваций позволяют сохранить права университета и разработчиков?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правильно оценить рыночную стоимость медицинских разработок и защитить интересы университета при работе с промышленными партнерами? 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условиях стремительного развития медицинской науки вопросы защиты интеллектуальной собственности становятся особенно актуальными. Грамотное управление правами на результаты интеллектуальной деятельности дает медицинским университетам возможность не только сохранять авторство разработок, но и успешно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коммерциализировать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инновации, привлекать инвестиции и выстраивать долгосрочное партнерство с промышленными предприятиями. При этом многие перспективные проекты сталкиваются с практическими трудностями: сложностями патентования, проблемами оценки стоимости интеллектуальной собственности и отсутствием отработанных механизмов передачи технологий.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8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E7FA3-4A0B-B360-4248-B2F31C7CF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C1044E1C-FF8B-D613-B11A-9EF24665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4902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13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B6885D40-F396-4C14-8C6A-40161EF37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3916"/>
              </p:ext>
            </p:extLst>
          </p:nvPr>
        </p:nvGraphicFramePr>
        <p:xfrm>
          <a:off x="174202" y="251050"/>
          <a:ext cx="7068145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7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4.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ИММУНОЛОГИЯ И ГЕНЕТИКА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Геномный центр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Кораблев А.Н.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старший научный сотрудник ФНЦ ВБ «Вектор»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Кжышковска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Ю.Г.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профессор университета Гейдельберга, заведующая отделом врожденного иммунитета и иммунологической толерантности Института иммунологии и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трансфузионной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медицины медицинского факультета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Маннгейма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Карунас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А.С.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и.о. директора Института биохимии и генетики УФИЦ РАН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Пятницкая С.В.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заведующая лабораторией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биопринтинга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ФГБОУ ВО БГМУ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Данилко К.В.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заведующая лабораторией клеточных культур ФГБОУ ВО БГМУ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Еникеева К.И.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заведующая лабораторией иммунологии ФГБОУ ВО БГМУ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достижения в иммунологии и генетике создают революционные возможности для ранней диагностики, персонализированного лечения и профилактики широкого спектра заболеваний – от онкологических до аутоиммунных патологий. При этом сохраняется значительный разрыв между научными открытиями и их внедрением в клиническую практику. Ключевая задача заключается в трансляции передовых исследований в конкретные медицинские технологии, доступные пациентам, включая методы генной терапии,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иммуноонкологии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 прецизионной медицины.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прорывные технологии в иммунологии и генетике уже готовы к широкому внедрению в систему здравоохранения?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преодолеть нормативные и организационные барьеры для ускоренного внедрения генетических и иммунологических разработок?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модели сотрудничества университетов, научных центров и фармацевтических компаний заслуживают масштабирования?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 образом интегрировать новейшие достижения иммунологии и генетики в образовательные программы для врачей и исследователей? 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Проект «Цифровая кафедра» представляет собой стратегическую инициативу, направленную на преодоление вызовов цифровой трансформации здравоохранения. В современных условиях медицинскому специалисту требуются не только фундаментальные профессиональные знания, но и уверенное владение цифровыми технологиями. Реализация проекта в медицинских вузах призвана устранить разрыв между традиционным медицинским образованием и актуальными потребностями цифровой медицины, включая работу с большими данными, телемедицинскими сервисами и системами поддержки клинических решений. При этом внедрение сталкивается с необходимостью пересмотра образовательных программ, подготовки педагогических кадров и разработки практико-ориентированных учебных материалов.</a:t>
                      </a:r>
                    </a:p>
                    <a:p>
                      <a:endParaRPr lang="ru-RU" sz="10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F527-D726-8F64-A285-CDECFA006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51D3FA-D972-6349-3B1F-10F39C0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14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69066746-84D3-4FED-A1F8-65F659433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23263"/>
              </p:ext>
            </p:extLst>
          </p:nvPr>
        </p:nvGraphicFramePr>
        <p:xfrm>
          <a:off x="154655" y="277388"/>
          <a:ext cx="7159256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374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90882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5. 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ЛУЧШИЕ ПРАКТИКИ В ОБРАЗОВАТЕЛЬНОЙ ДЕЯТЕЛЬНОСТИ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Изосимова В.Е.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проректор по учебной работе ФГБОУ ВО БГМУ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Ким К.Х.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заместитель директора ФГБУН «Институт эволюционной физиологии и биохимии имени И. М. Сеченова Российской академии наук»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Боровская М.А.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президент ФГАОУ ВО Южный федеральный университет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Балакин К. 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руководитель направления разработки инновационных лекарств ООО «НИИ ХимРар»,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в.н.с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НОЦ фармацевтики Казанского (Приволжского) федерального университета,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г.н.с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ФИЦ проблем химической физики и медицинской химии РАН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Патокина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Н.Н.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развитию ФГБОУ ВО ПИМУ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Жилина А.А.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проректор по учебной работе, воспитательной деятельности и молодёжной политике Читинской государственной медицинской академии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33881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Современное медицинское образование требует глубокой трансформации – перехода от традиционных лекционных форматов к практико-ориентированным подходам с использованием цифровых и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симуляционных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технологий обучения. Опыт передовых медицинских университетов показывает, что внедрение инновационных методик способствует не только повышению качества подготовки будущих врачей, но и уменьшению разрыва между теоретической подготовкой и реальной клинической практикой. При этом масштабное внедрение таких изменений сталкивается с необходимостью пересмотра образовательных стандартов, обновления материально-технической базы и постоянного повышения квалификации преподавательского состава.</a:t>
                      </a:r>
                    </a:p>
                    <a:p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инновационные образовательные технологии (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VR-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симуляция, геймификация, перевернутый класс) уже подтвердили свою эффективность в медицинском образовании?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минимизировать сопротивление изменениям при внедрении новых образовательных методик среди преподавателей?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модели смешанного обучения наиболее успешно сочетают традиционные и цифровые форматы в медицинском образовании?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Какими методами можно оценить фактическое влияние образовательных инноваций на уровень профессиональной подготовки выпускников?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цифровые компетенции должны стать обязательными для будущих врачей в условиях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здравоохранения?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гармонично встроить модули «Цифровой кафедры» в существующие учебные планы без превышения нормативной нагрузки?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методики подготовки преподавателей к работе с цифровыми медицинскими технологиями можно масштабировать?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Какими методами оценить результативность проекта и его фактическое влияние на формирование профессиональных навыков выпускников?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Основное внимание будет сосредоточено на анализе успешных практик реализации проекта в медицинских вузах, включая формирование междисциплинарных рабочих групп, создание прикладных учебных модулей и партнерство с технологическими компаниями. Отдельное рассмотрение получат вопросы методического обеспечения проекта и выстраивания эффективной системы мотивации для всех участников образовательного процесса.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</a:tbl>
          </a:graphicData>
        </a:graphic>
      </p:graphicFrame>
      <p:graphicFrame>
        <p:nvGraphicFramePr>
          <p:cNvPr id="10" name="Таблица 12">
            <a:extLst>
              <a:ext uri="{FF2B5EF4-FFF2-40B4-BE49-F238E27FC236}">
                <a16:creationId xmlns:a16="http://schemas.microsoft.com/office/drawing/2014/main" id="{A22B931D-A443-41E4-82D2-D03F52260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429413"/>
              </p:ext>
            </p:extLst>
          </p:nvPr>
        </p:nvGraphicFramePr>
        <p:xfrm>
          <a:off x="154655" y="7389555"/>
          <a:ext cx="7159255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374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90881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11:40-13:10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6.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ЛУЧШИЕ ПРАКТИКИ ПРИВЛЕЧЕНИЯ И РАЗВИТИЯ КАДРОВ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№1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Буренина И.В.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руководитель Исполнительной дирекции программы развития «Приоритет-2030» ФГБОУ ВО БГМУ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Арсенина Ю.В.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и.о. директора Владимирского филиала ФГБОУ ВО ПИМУ Минздрава России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Павленко О.Б.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главный специалист управления стратегического развития здравоохранения ФГБУ «ЦНИИОИЗ»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Ульянов В.Ю.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инновационной деятельности и стратегическому развитию ФГБОУ ВО Саратовский ГМУ им. В.И. Разумовского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Кабирова М.Ф.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проректор по стратегическому развитию ФГБОУ ВО БГМУ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05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F527-D726-8F64-A285-CDECFA006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51D3FA-D972-6349-3B1F-10F39C0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15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D7E6E96B-B7DF-4C78-A0DD-380B1E773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657837"/>
              </p:ext>
            </p:extLst>
          </p:nvPr>
        </p:nvGraphicFramePr>
        <p:xfrm>
          <a:off x="245764" y="143867"/>
          <a:ext cx="706814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146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Дискуссионная площадка 6. </a:t>
                      </a:r>
                    </a:p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ЛУЧШИЕ ПРАКТИКИ ПРИВЛЕЧЕНИЯ И РАЗВИТИЯ КАДРОВ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4308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условиях усиливающейся конкуренции за квалифицированные кадры и стремительного прогресса медицинской науки университеты сталкиваются с двойной задачей: необходимостью привлечения лучших специалистов и создания действенных систем их профессионального развития. Опыт успешных вузов демонстрирует, что решение требует комплексного подхода – от программ ранней профориентации для школьников до разработки индивидуальных траекторий роста для преподавателей и обучающихся. Особое значение приобретает формирование комфортной академической среды и поддержание баланса между преподавательской, научной и клинической деятельностью.</a:t>
                      </a:r>
                    </a:p>
                    <a:p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методы подбора персонала наиболее результативны для привлечения перспективных специалистов в медицинские вузы?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создать эффективную систему наставничества и непрерывного профессионального развития для сотрудников разных уровней?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модели совмещения преподавательской, научной и клинической работы заслуживают широкого внедрения?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разработать мотивационную систему и карьерные перспективы, способные удержать талантливых специалистов в университете?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9" name="Таблица 12">
            <a:extLst>
              <a:ext uri="{FF2B5EF4-FFF2-40B4-BE49-F238E27FC236}">
                <a16:creationId xmlns:a16="http://schemas.microsoft.com/office/drawing/2014/main" id="{8BF4FB8E-68CD-426A-8182-75CC715AC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95926"/>
              </p:ext>
            </p:extLst>
          </p:nvPr>
        </p:nvGraphicFramePr>
        <p:xfrm>
          <a:off x="245764" y="4160982"/>
          <a:ext cx="7068146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11:40-13:10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7.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ЛУЧШИЕ ПРАКТИКИ ПАРТНЕРСКИХ ОТНОШЕНИЙ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№2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Тарасов В.В.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научно-технологическому развитию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ФГАОУ ВО Первый МГМУ им. И.М. Сеченова Минздрава России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Балыкова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Л.А.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инновационной деятельности в сфере биотехнологии и медицины ФГБОУ ВО НИМГУ им. Н.П. Огарева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Рахматуллина М.Д.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и.о. проректора-директор Департамента цифровой трансформации университета ФГБОУ ВО Казанский ГМУ Минздрава России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Гудков А.О.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ФГБОУ ВО Российский университет медицины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Ишемгулов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Р.Р.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и.о. проректора по научной и международной деятельности ФГБОУ ВО БГМУ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Современный медицинский университет не может развиваться в изоляции – эффективное партнерство с клиниками, научными центрами, индустрией и органами власти стало критически важным фактором успеха. Лучшие практики стратегического партнерства демонстрируют, как через коллаборации можно ускорять внедрение научных разработок в практику, создавать инновационные образовательные программы и привлекать дополнительные ресурсы для развития. Однако построение устойчивых партнерских отношений требует прозрачных механизмов взаимодействия, взаимовыгодных моделей сотрудничества и эффективной системы управления совместными проектами.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модели партнерства (с клиниками, фармкомпаниями, 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IT-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сектором) приносят медицинским университетам наибольшую практическую пользу?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преодолеть разрыв в ожиданиях между академической средой и индустриальными партнерами при реализации совместных проектов?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юридические и финансовые механизмы наиболее эффективны для долгосрочного партнерства?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оценить реальную отдачу от партнерских программ для всех участников коллаборации?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Лучшие практики бережливых технологий в медицинских вузах 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Фармацевтическая отрасль находится в процессе цифровой трансформации, где ключевое значение приобретают искусственный интеллект, автоматизация производства и виртуальные технологии. Внедрение этих решений позволяет не только повысить качество и доступность лекарственных препаратов, но и оптимизировать производственные процессы, сокращая издержки. Однако стремительное развитие цифровых технологий требует модернизации системы подготовки кадров, пересмотра образовательных программ и формирования новых профессиональных компетенций у будущих специалистов фармацевтической отрасли.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цифровые технологии оказывают наибольшее влияние на развитие фармацевтической промышленности?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должна измениться подготовка специалистов в условиях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фармацевтического производства?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профессиональные компетенции становятся ключевыми для фармацевтов и технологов в эпоху искусственного интеллекта и автоматизации?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образовательные технологии, включая виртуальные среды обучения, наиболее эффективны для подготовки кадров цифровой фармацевтики?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306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3A854-4764-4045-17B7-5C03A444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B52261A-B355-5C8E-8CEC-A4B87D90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420100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16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2" name="Таблица 12">
            <a:extLst>
              <a:ext uri="{FF2B5EF4-FFF2-40B4-BE49-F238E27FC236}">
                <a16:creationId xmlns:a16="http://schemas.microsoft.com/office/drawing/2014/main" id="{E44672E4-9FE4-CCA4-8DA5-52C26DFE0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82861"/>
              </p:ext>
            </p:extLst>
          </p:nvPr>
        </p:nvGraphicFramePr>
        <p:xfrm>
          <a:off x="245764" y="308062"/>
          <a:ext cx="7068146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11:40-13:10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Дискуссионная площадка 8.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УСПЕШНЫЕ ВЫПУСКНИКИ МЕДИЦИНСКИХ УНИВЕРСИТЕТОВ ИЗ СТРАН ДАЛЬНЕГО И БЛИЖНЕГО ЗАРУБЕЖЬЯ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№3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Эмад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Ияд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заведующий отделением урологии Центральной клиники г. Шарджа (ОАЭ)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Проректора, начальники управлений по международной деятельности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Аль Аюб Бассам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- заведующий медицинским центром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Ayoub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Dental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center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Нарноджи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Алнгар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Валентин -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врач-хирург ГБУЗ «Северская ЦРБ»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Сухинин А.А.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проректор последипломного обучения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Цель площадки:  объединить выпускников медицинских вузов России и других стран для обмена опытом, обсуждения карьерных траекторий, профессиональных вызовов и возможностей международного сотрудничества в медицине и здравоохранении.  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выпускники медицинских вузов строят карьеру в странах СНГ, Азии, Африки и Ближнего Востока?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сложности возникают при нострификации дипломов и получении медицинских лицензий?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Примеры успешных кейсов: врачи из Индии, Сирии, Узбекистана, Нигерии и других стран.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Фармацевтическая отрасль находится в процессе цифровой трансформации, где ключевое значение приобретают искусственный интеллект, автоматизация производства и виртуальные технологии. Внедрение этих решений позволяет не только повысить качество и доступность лекарственных препаратов, но и оптимизировать производственные процессы, сокращая издержки. Однако стремительное развитие цифровых технологий требует модернизации системы подготовки кадров, пересмотра образовательных программ и формирования новых профессиональных компетенций у будущих специалистов фармацевтической отрасли.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цифровые технологии оказывают наибольшее влияние на развитие фармацевтической промышленности?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должна измениться подготовка специалистов в условиях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фармацевтического производства?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профессиональные компетенции становятся ключевыми для фармацевтов и технологов в эпоху искусственного интеллекта и автоматизации?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образовательные технологии, включая виртуальные среды обучения, наиболее эффективны для подготовки кадров цифровой фармацевтики?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6" name="Таблица 12">
            <a:extLst>
              <a:ext uri="{FF2B5EF4-FFF2-40B4-BE49-F238E27FC236}">
                <a16:creationId xmlns:a16="http://schemas.microsoft.com/office/drawing/2014/main" id="{14B1C7CD-F390-4DC1-A605-EE58C37DD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4328"/>
              </p:ext>
            </p:extLst>
          </p:nvPr>
        </p:nvGraphicFramePr>
        <p:xfrm>
          <a:off x="245763" y="5691795"/>
          <a:ext cx="7068146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11:45 – 13:00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Спич-сессия. 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ИНСТРУМЕНТЫ ПРОФОРИЕНТАЦИИ И КОММУНИКАЦИИ С АБИТУРИЕНТАМИ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№4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Моисеенко М.С.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эксперт по стратегическому позиционированию и коммуникационному сопровождению университетов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Жилина А.А. -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проректор по учебной работе, воспитательной деятельности и молодёжной политике Читинской государственной медицинской академии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Грачев Р.В.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директор медицинского института Тульского государственного университета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Соболь С.П.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директор системного интегратора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Паравеб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Бушенова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С.Н.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проректор по стратегическому развитию Волгоградского государственного медицинского университета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Тезисы для обсуждения: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Ранняя профориентация: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Эффективные форматы работы со школьниками (медицинские классы, олимпиады, мастер-классы).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Примеры успешных коллабораций «школа-вуз».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Цифровые инструменты и 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SMM: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соцсети университета помогают вовлекать абитуриентов?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Кейсы использования 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VR/AR 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для демонстрации медицинских профессий.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Мотивация и образ врача: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Роль наставников и молодых учёных в популяризации медицины.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формировать позитивный имидж профессии через СМИ и соцпроекты.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Современный медицинский университет не может развиваться в изоляции – эффективное партнерство с клиниками, научными центрами, индустрией и органами власти стало критически важным фактором успеха. Лучшие практики стратегического партнерства демонстрируют, как через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коллаборации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можно ускорять внедрение научных разработок в практику, создавать инновационные образовательные программы и привлекать дополнительные ресурсы для развития. Однако построение устойчивых партнерских отношений требует прозрачных механизмов взаимодействия, взаимовыгодных моделей сотрудничества и эффективной системы управления совместными проектами.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53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AA44F-9E76-D1F9-2404-3D9251D4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B036AE8-5606-3922-6326-203F4B24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17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4888A0A-A193-8D39-35E2-F452179EA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32568"/>
              </p:ext>
            </p:extLst>
          </p:nvPr>
        </p:nvGraphicFramePr>
        <p:xfrm>
          <a:off x="245762" y="6109171"/>
          <a:ext cx="706814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2733124641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2421737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17:00 – 18:30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Подведение итогов Форума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34575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EBC92DC-5E8C-E1D3-78B5-611AD7DAE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24822"/>
              </p:ext>
            </p:extLst>
          </p:nvPr>
        </p:nvGraphicFramePr>
        <p:xfrm>
          <a:off x="245763" y="5288557"/>
          <a:ext cx="706814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4187081194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1220141576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17:00 – 18:00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Лекция по истории развития Республики Башкортостан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18035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Учебный корпус №8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7999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F4D4DD6-EC15-62BE-7B68-A69DC439F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76085"/>
              </p:ext>
            </p:extLst>
          </p:nvPr>
        </p:nvGraphicFramePr>
        <p:xfrm>
          <a:off x="245761" y="3251953"/>
          <a:ext cx="7068147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2733124641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2421737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14:10 – 16:40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Экскурсии по научной инфраструктуре (Межвузовский студенческий кампус Евразийского НОЦ мирового уровня, Институт фундаментальной медицины БГМУ) – площадки </a:t>
                      </a:r>
                      <a:r>
                        <a:rPr lang="ru-RU" sz="1200" b="1" i="0" baseline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для обсуждения в лабораториях. 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Экскурсия по Клинике БГМУ (Институт урологии и клинической онкологии, центр </a:t>
                      </a:r>
                      <a:r>
                        <a:rPr lang="ru-RU" sz="12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роботической</a:t>
                      </a:r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хирургии).  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Экскурсия по Всероссийскому  центру глазной и пластической хирургии (производство аллогенных материалов).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Экскурсия по Уфимскому научно-исследовательскому институту глазных болезней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Экскурсия по Симуляционному центру БГМУ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34575"/>
                  </a:ext>
                </a:extLst>
              </a:tr>
            </a:tbl>
          </a:graphicData>
        </a:graphic>
      </p:graphicFrame>
      <p:graphicFrame>
        <p:nvGraphicFramePr>
          <p:cNvPr id="10" name="Таблица 12">
            <a:extLst>
              <a:ext uri="{FF2B5EF4-FFF2-40B4-BE49-F238E27FC236}">
                <a16:creationId xmlns:a16="http://schemas.microsoft.com/office/drawing/2014/main" id="{4D1158DA-22B2-472B-8E55-D1B83C97D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84790"/>
              </p:ext>
            </p:extLst>
          </p:nvPr>
        </p:nvGraphicFramePr>
        <p:xfrm>
          <a:off x="213107" y="8808132"/>
          <a:ext cx="706814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8:30 – 9:30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Трансфер в парк «Патриот» от гостиниц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</a:tbl>
          </a:graphicData>
        </a:graphic>
      </p:graphicFrame>
      <p:graphicFrame>
        <p:nvGraphicFramePr>
          <p:cNvPr id="11" name="Таблица 12">
            <a:extLst>
              <a:ext uri="{FF2B5EF4-FFF2-40B4-BE49-F238E27FC236}">
                <a16:creationId xmlns:a16="http://schemas.microsoft.com/office/drawing/2014/main" id="{62E4A553-CB9E-47DB-9E04-6C79592CC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46604"/>
              </p:ext>
            </p:extLst>
          </p:nvPr>
        </p:nvGraphicFramePr>
        <p:xfrm>
          <a:off x="221133" y="9123104"/>
          <a:ext cx="70681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9:30 – 13:00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ВОЕННО-ПАТРИОТИЧЕСКОЕ ВОСПИТАНИЕ ПОСРЕДСТВОМ ОБРАЗОВАТЕЛЬНОГО ИНТЕНСИВА</a:t>
                      </a:r>
                    </a:p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«ТАКТИЧЕСКАЯ МЕДИЦИНА СО СТРЕСС ПОДГОТОВКОЙ»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</a:tbl>
          </a:graphicData>
        </a:graphic>
      </p:graphicFrame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458A7467-6A8F-4F85-A978-C7D832E65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56483"/>
              </p:ext>
            </p:extLst>
          </p:nvPr>
        </p:nvGraphicFramePr>
        <p:xfrm>
          <a:off x="213106" y="9825389"/>
          <a:ext cx="706814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13:00 – 14:00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Трансфер в гостиницы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1F6312-1066-49B0-9942-11A0D22CF81E}"/>
              </a:ext>
            </a:extLst>
          </p:cNvPr>
          <p:cNvSpPr/>
          <p:nvPr/>
        </p:nvSpPr>
        <p:spPr>
          <a:xfrm>
            <a:off x="213108" y="8312942"/>
            <a:ext cx="1473488" cy="433432"/>
          </a:xfrm>
          <a:prstGeom prst="rect">
            <a:avLst/>
          </a:prstGeom>
          <a:solidFill>
            <a:srgbClr val="36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Onest" pitchFamily="2" charset="0"/>
              </a:rPr>
              <a:t>27 сентября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883884F-8AC9-3E53-302D-E5C94231E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34419"/>
              </p:ext>
            </p:extLst>
          </p:nvPr>
        </p:nvGraphicFramePr>
        <p:xfrm>
          <a:off x="245763" y="238845"/>
          <a:ext cx="706814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11:45 – 13:00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МАСТЕР-КЛАСС. «МЕДКЛАСС»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57356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Ведущий мастер-класса: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Шмырина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начальник управления цифровых технологий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Уникальная платформа для профориентации и подготовки будущих студентов.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МедКласс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— это современная цифровая платформа, предназначенная для эффективного взаимодействия университетов со школьниками. Ее ключевая задача — не только привлекать внимание абитуриентов, но и удерживать их в образовательном поле вуза, формируя осознанный выбор будущей профессии. Платформа предлагает школьникам персонализированные образовательные материалы. С помощью математических моделей система оценивает успехи школьника, его склонности и потенциал. Чем больше данных накапливается, тем точнее алгоритмы определяют, какое направление подготовки оптимально соответствует его способностям. Университет получает мотивированных абитуриентов с наилучшей подготовкой, сокращая затраты на адаптацию первокурсников. Школьник осознанно выбирает профессию, повышая шансы на поступление и успешную учебу.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Цифровая трансформация здравоохранения – неотъемлемая часть устойчивого развития системы медицинской помощи. Инструменты искусственного интеллекта, аналитика больших данных, электронные медицинские записи и телемедицинские решения меняют парадигму диагностики, лечения и сопровождения пациентов. Цифровые платформы обеспечивают непрерывность медицинского наблюдения, повышают точность и скорость принятия врачебных решений, а также улучшают доступность и персонализацию медицинской помощи.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Какое место занимает искусственный интеллект в современном здравоохранении?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Какую роль играет искусственный интеллект в трансформации медицинского образования?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«Цифровые кафедры» отвечают на вызовы интеллектуализации системы здравоохранения?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 образом «Цифровые кафедры» могут способствовать разработке цифровых сервисов с ИИ для задач здравоохранения и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здоровьесбережения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населения?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центре внимания – разбор кейсов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 интеллектуализации процессов в системе здравоохранения и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здоровьесбережения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, а также прикладные аспекты создания и внедрения цифровых интеллектуальных систем в медицинскую практику.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63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D47FB9DF-ACFB-E24B-8B66-8CD95BED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4902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18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D8D0BC-0D36-304C-803C-93E83BD0E26B}"/>
              </a:ext>
            </a:extLst>
          </p:cNvPr>
          <p:cNvSpPr/>
          <p:nvPr/>
        </p:nvSpPr>
        <p:spPr>
          <a:xfrm>
            <a:off x="2673519" y="185195"/>
            <a:ext cx="2212636" cy="342027"/>
          </a:xfrm>
          <a:prstGeom prst="rect">
            <a:avLst/>
          </a:prstGeom>
          <a:solidFill>
            <a:srgbClr val="36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Onest" pitchFamily="2" charset="0"/>
                <a:cs typeface="Arial" panose="020B0604020202020204" pitchFamily="34" charset="0"/>
              </a:rPr>
              <a:t>ДЛЯ ЗАМЕТОК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BD2DF14E-C125-FE45-95B9-0BD383206468}"/>
              </a:ext>
            </a:extLst>
          </p:cNvPr>
          <p:cNvGraphicFramePr>
            <a:graphicFrameLocks noGrp="1"/>
          </p:cNvGraphicFramePr>
          <p:nvPr/>
        </p:nvGraphicFramePr>
        <p:xfrm>
          <a:off x="286724" y="755560"/>
          <a:ext cx="7003076" cy="948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3076">
                  <a:extLst>
                    <a:ext uri="{9D8B030D-6E8A-4147-A177-3AD203B41FA5}">
                      <a16:colId xmlns:a16="http://schemas.microsoft.com/office/drawing/2014/main" val="1616139217"/>
                    </a:ext>
                  </a:extLst>
                </a:gridCol>
              </a:tblGrid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42936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87063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35125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84746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84421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07615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18148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51479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31131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34424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65353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9377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71702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80202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50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6847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366276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2750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09998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3652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4378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1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1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28241-1A39-5BAC-ED2B-A3B78F47D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C8D72AED-4655-D446-C6FB-B24C8BE5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4902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19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EB08E1A-B8FC-456E-7B7B-556890803EC4}"/>
              </a:ext>
            </a:extLst>
          </p:cNvPr>
          <p:cNvSpPr/>
          <p:nvPr/>
        </p:nvSpPr>
        <p:spPr>
          <a:xfrm>
            <a:off x="2673519" y="185195"/>
            <a:ext cx="2212636" cy="342027"/>
          </a:xfrm>
          <a:prstGeom prst="rect">
            <a:avLst/>
          </a:prstGeom>
          <a:solidFill>
            <a:srgbClr val="364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Onest" pitchFamily="2" charset="0"/>
                <a:cs typeface="Arial" panose="020B0604020202020204" pitchFamily="34" charset="0"/>
              </a:rPr>
              <a:t>ДЛЯ ЗАМЕТОК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C1C803B2-47D0-867C-5FAB-33F4811A8FC0}"/>
              </a:ext>
            </a:extLst>
          </p:cNvPr>
          <p:cNvGraphicFramePr>
            <a:graphicFrameLocks noGrp="1"/>
          </p:cNvGraphicFramePr>
          <p:nvPr/>
        </p:nvGraphicFramePr>
        <p:xfrm>
          <a:off x="286724" y="755560"/>
          <a:ext cx="7003076" cy="948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3076">
                  <a:extLst>
                    <a:ext uri="{9D8B030D-6E8A-4147-A177-3AD203B41FA5}">
                      <a16:colId xmlns:a16="http://schemas.microsoft.com/office/drawing/2014/main" val="1616139217"/>
                    </a:ext>
                  </a:extLst>
                </a:gridCol>
              </a:tblGrid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42936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87063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35125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kern="1200" dirty="0">
                        <a:solidFill>
                          <a:srgbClr val="1C38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984746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684421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07615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18148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951479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31131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34424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65353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09377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71702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80202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8750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976847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366276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2750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09998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03652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B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4378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1" kern="1200" dirty="0">
                        <a:solidFill>
                          <a:srgbClr val="618ED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31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60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C2B1E-8225-C547-5ED9-0CEF4622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186124-E4D0-521F-3A2B-A1F8C2E5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43"/>
            <a:ext cx="7552939" cy="10701356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975A313-26DB-579D-F36D-A7444898DA3D}"/>
              </a:ext>
            </a:extLst>
          </p:cNvPr>
          <p:cNvGraphicFramePr>
            <a:graphicFrameLocks noGrp="1"/>
          </p:cNvGraphicFramePr>
          <p:nvPr/>
        </p:nvGraphicFramePr>
        <p:xfrm>
          <a:off x="245763" y="288234"/>
          <a:ext cx="7068146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997">
                  <a:extLst>
                    <a:ext uri="{9D8B030D-6E8A-4147-A177-3AD203B41FA5}">
                      <a16:colId xmlns:a16="http://schemas.microsoft.com/office/drawing/2014/main" val="4187081194"/>
                    </a:ext>
                  </a:extLst>
                </a:gridCol>
                <a:gridCol w="5424149">
                  <a:extLst>
                    <a:ext uri="{9D8B030D-6E8A-4147-A177-3AD203B41FA5}">
                      <a16:colId xmlns:a16="http://schemas.microsoft.com/office/drawing/2014/main" val="1220141576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Onest" pitchFamily="2" charset="0"/>
                        </a:rPr>
                        <a:t>МЕСТО ПРОВЕДЕНИЯ: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г. Уфа,</a:t>
                      </a:r>
                    </a:p>
                    <a:p>
                      <a:r>
                        <a:rPr lang="ru-RU" sz="14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Межвузовский студенческий кампус </a:t>
                      </a:r>
                    </a:p>
                    <a:p>
                      <a:r>
                        <a:rPr lang="ru-RU" sz="14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Евразийского НОЦ мирового уровня,</a:t>
                      </a:r>
                    </a:p>
                    <a:p>
                      <a:r>
                        <a:rPr lang="ru-RU" sz="14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ул. ​Заки Валиди, 32/2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18035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79998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1CA5C98F-F8D0-F08F-68F0-4ADFAD66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5683" r="21272" b="6791"/>
          <a:stretch>
            <a:fillRect/>
          </a:stretch>
        </p:blipFill>
        <p:spPr bwMode="auto">
          <a:xfrm>
            <a:off x="245762" y="1350603"/>
            <a:ext cx="7068145" cy="68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0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AE590E-1D33-5838-4D53-86323E50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55"/>
            <a:ext cx="7559675" cy="107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6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2">
            <a:extLst>
              <a:ext uri="{FF2B5EF4-FFF2-40B4-BE49-F238E27FC236}">
                <a16:creationId xmlns:a16="http://schemas.microsoft.com/office/drawing/2014/main" id="{D4E87C2A-D0E4-3C4F-A166-8F91487B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48937"/>
              </p:ext>
            </p:extLst>
          </p:nvPr>
        </p:nvGraphicFramePr>
        <p:xfrm>
          <a:off x="245764" y="710230"/>
          <a:ext cx="7068146" cy="798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478472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10:00 – 11:30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Пленарная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«ТЕХНОЛОГИЧЕСКОЕ ЛИДЕРСТВО В МЕДИЦИНЕ: ТЕХНОЛОГИИ, ОПЕРЕЖАЮЩИЕ ВРЕМЯ»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3146992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001F60"/>
                          </a:solidFill>
                          <a:latin typeface="Onest Light" pitchFamily="2" charset="0"/>
                        </a:rPr>
                        <a:t>Зал №1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Павлов В.Н.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Башкирский государственный медицинский университет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Наркевич А.Н.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директор Департамента медицинского образования и кадровой политики в здравоохранении Министерства здравоохранения Российской Федерации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Мустафина С.А.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Председатель Государственного комитета Республики Башкортостан по науке и высшему образованию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Богоносов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директора ФГАНУ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Социоцентр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Кудлай Д.А.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вице-президент по внедрению новых медицинских технологий АО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Генериум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Колсанов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ректор ФГБОУ ВО Самарский государственный медицинский университет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Куликов Е.С.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Сибирский государственный медицинский университет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Тарасов В.В.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проректор по научно-технологическому развитию ФГАОУ ВО Первый МГМУ им. И.М. Сеченова Минздрава России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592172"/>
                  </a:ext>
                </a:extLst>
              </a:tr>
              <a:tr h="3110065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вызовы требуют от российских медицинских университетов трансформации – перехода от отраслевой подготовки кадров к позиции мировых лидеров в генерации знаний и технологий, определяющих будущее медицины.</a:t>
                      </a:r>
                    </a:p>
                    <a:p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Ключевые 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трансформационные изменения уже произошли и какие ещё необходимы в медицинской науке, образовании и университетской системе?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Что является ключевым фактором для достижения технологического лидерства в медицине: централизованная государственная поддержка и/или создание благоприятной среды для стартапов и частных инвестиций?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инструменты может предложить регион университету для ускоренного создания новых технологий, в том числе в медицине?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показывает реализация программы «Приоритет-2030» какие модели взаимодействия между вузами, государством и бизнесом наиболее эффективны для реализации прорывных разработок?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Где проходит грань между эволюционным развитием и настоящей революцией в медицинских технологиях? Можно ли сегодня управлять процессом создания прорывных технологий или это всегда результат непредсказуемого открытия?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Какую роль в создании технологий будущего играет </a:t>
                      </a:r>
                      <a:r>
                        <a:rPr lang="ru-RU" sz="11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междисциплинарность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(синергия медиков, биологов, физиков, 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IT-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специалистов, инженеров)?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усилить влияние университетов на формирование будущего медицины?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Технологическое лидерство в медицине – это вопрос национальной безопасности или глобального сотрудничества? Возможна ли «технологическая изоляция» в этой сфере?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стратегические шаги ведущих медицинских вузов стали определяющими для достижения технологического лидерства?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вызовы требуют от российских медицинских университетов трансформации – перехода от отраслевой подготовки кадров к позиции мировых лидеров в генерации знаний и технологий, определяющих будущее медицины.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Глобальные тенденции – рост продолжительности жизни, увеличение распространенности хронических заболеваний, угрозы новых инфекций – ставят перед университетами комплекс задач по</a:t>
                      </a:r>
                      <a:r>
                        <a:rPr lang="en-US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модернизации национальной системы здравоохранения и формированию культуры осознанного и ответственного отношения населения к здоровью.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Ключевые 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 Какие трансформационные изменения уже произошли и какие ещё необходимы в медицинской науке, образовании и университетской системе?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 Какие стратегические шаги ведущих медицинских вузов стали определяющими для достижения технологического лидерства?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 Как усилить влияние университетов на формирование будущего медицины?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 Какие модели взаимодействия между вузами, государством и бизнесом наиболее эффективны для реализации прорывных разработок?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43AE10-DFBA-4341-A2C7-0CEDCACA98C7}"/>
              </a:ext>
            </a:extLst>
          </p:cNvPr>
          <p:cNvSpPr/>
          <p:nvPr/>
        </p:nvSpPr>
        <p:spPr>
          <a:xfrm>
            <a:off x="245764" y="167162"/>
            <a:ext cx="1473488" cy="433432"/>
          </a:xfrm>
          <a:prstGeom prst="rect">
            <a:avLst/>
          </a:prstGeom>
          <a:solidFill>
            <a:srgbClr val="354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Onest" pitchFamily="2" charset="0"/>
              </a:rPr>
              <a:t>25 сентября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6178238-A1E9-074A-B231-CC1025B2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3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9" name="Таблица 12">
            <a:extLst>
              <a:ext uri="{FF2B5EF4-FFF2-40B4-BE49-F238E27FC236}">
                <a16:creationId xmlns:a16="http://schemas.microsoft.com/office/drawing/2014/main" id="{5D2694E8-3AC8-9E49-876C-0F681D33F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7778"/>
              </p:ext>
            </p:extLst>
          </p:nvPr>
        </p:nvGraphicFramePr>
        <p:xfrm>
          <a:off x="300603" y="8845090"/>
          <a:ext cx="7068146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781101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11:30 – 12:00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Обход выставки на 1 этаже Межвузовского студенческого кампуса Евразийского НОЦ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ПРЕСС-ПОДХОД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Павлов В.Н., Наркевич А.Н.., Мустафина С.А., </a:t>
                      </a: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Богоносов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К.А., Кудлай Д.А., </a:t>
                      </a: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Колсанов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А.В., Куликов Е.С., Тарасов В.В.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52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ED370-CD9D-AAB2-4C8A-00309F415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4DE62008-FFE4-1683-1DBE-E9D3FE7AC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75544"/>
              </p:ext>
            </p:extLst>
          </p:nvPr>
        </p:nvGraphicFramePr>
        <p:xfrm>
          <a:off x="245764" y="167162"/>
          <a:ext cx="7068146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12:00 – 13:30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1. УПРАВЛЕНИЕ УНИВЕРСИТЕТАМИ В КОНТЕКСТЕ НАЦИОНАЛЬНЫХ ИНТЕРЕСОВ РФ – МЕНЯЕМ ЦЕЛЕВУЮ МОДЕЛЬ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Богоносов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К.А. –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директора ФГАНУ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Социоцентр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Ким К.Х.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заместитель директора ФГБУН Институт эволюционной физиологии и биохимии им. И.М. Сеченова РФ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Куликов Е.С.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 ФГБОУ ВО Сибирский государственный медицинский университет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Кравченко О.А.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ректор ФГБОУ ВО «Тульский государственный университет»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Павлов В.Н.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Башкирский государственный медицинский университет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Лихачев С.А.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руководитель по работе с учреждениями образования и науки «Яндекс 360»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14819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трансформации в условиях современных вызовов: цифровизации, изменений в системе здравоохранения, новых требований к подготовке кадров и научным исследованиям. Участие в программе «Приоритет-2030» открывает перед вузами новые возможности, но требует пересмотра управленческих стратегий, адаптации к изменяющимся условиям и внедрения передовых практик. Как медицинским университетам сохранить конкурентоспособность, обеспечить устойчивое развитие и усилить вклад в национальную систему здравоохранения?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управленческие стратегии наиболее эффективны для медицинских университетов в условиях мировых изменений?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участие в программе «Приоритет-2030» влияет на развитие медицинских вузов?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ключевые тенденции и вызовы определяют будущее медицинского образования и науки?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 образом внедрять и тиражировать лучшие практики в медицинских университетах для повышения качества образования и исследований?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трансформации в условиях глобальных вызовов: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, изменений в системе здравоохранения, новых требований к подготовке кадров и научным исследованиям. Участие в программе «Приоритет-2030» открывает перед вузами новые возможности, но требует пересмотра управленческих стратегий, адаптации к изменяющимся условиям и внедрения передовых практик. Как медицинским университетам сохранить конкурентоспособность, обеспечить устойчивое развитие и усилить вклад в национальную систему здравоохранения?</a:t>
                      </a:r>
                      <a:endParaRPr lang="en-US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управленческие стратегии наиболее эффективны для медицинских университетов в условиях глобальных изменений?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участие в программе «Приоритет-2030» влияет на развитие медицинских вузов?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ключевые тенденции и вызовы определяют будущее медицинского образования и науки?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Каким образом внедрять и тиражировать лучшие практики в медицинских университетах для повышения качества образования и исследований?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62B77B1-D435-40E3-AF74-11F4D1A6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4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191BD177-01FC-1F14-5DFB-4238F78AD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73512"/>
              </p:ext>
            </p:extLst>
          </p:nvPr>
        </p:nvGraphicFramePr>
        <p:xfrm>
          <a:off x="173845" y="6361459"/>
          <a:ext cx="706814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12:00 – 13:30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/>
                      <a:r>
                        <a:rPr lang="ru-RU" sz="1100" b="1" i="0" kern="1200" dirty="0">
                          <a:solidFill>
                            <a:srgbClr val="354390"/>
                          </a:solidFill>
                          <a:latin typeface="Onest Light" pitchFamily="2" charset="0"/>
                          <a:ea typeface="+mn-ea"/>
                          <a:cs typeface="+mn-cs"/>
                        </a:rPr>
                        <a:t>Панельная сессия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>
                          <a:solidFill>
                            <a:srgbClr val="354390"/>
                          </a:solidFill>
                          <a:latin typeface="Onest Light" pitchFamily="2" charset="0"/>
                          <a:ea typeface="+mn-ea"/>
                          <a:cs typeface="+mn-cs"/>
                        </a:rPr>
                        <a:t>ТРЕК 2. ПАНЕЛЬНАЯ СЕССИЯ. АКАДЕМИЧЕСКОЕ ЛИДЕРСТВО ДЛЯ ОБЕСПЕЧЕНИЯ КАДРОВОГО ПОТЕНЦИАЛА В  ЗДРАВООХРАНЕНИИ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№2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Наркевич А.Н.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директор Департамента медицинского образования и кадровой политики в здравоохранении Министерства здравоохранения Российской Федерации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Рахматуллин А.Р. - 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министр здравоохранения Республики Башкортостан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Колсанов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ректор ФГБОУ ВО Самарский государственный медицинский университет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Тарасов В.В.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проректор по научно-технологическому развитию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ФГАОУ ВО Первый МГМУ им. И.М. Сеченова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Ковтун О.П.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 ФГБОУ ВО «Уральский государственный медицинский университет»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Тюфилин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Д.С.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начальник управления стратегического развития здравоохранения ФГБУ «ЦНИИОИЗ»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Изосимова В.Е.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проректор по учебной работе ФГБОУ ВО Башкирский государственный медицинский университет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Белова Л.Ю. –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проректора по цифровой трансформации ФГБОУ ВО ПИМУ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620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74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7">
            <a:extLst>
              <a:ext uri="{FF2B5EF4-FFF2-40B4-BE49-F238E27FC236}">
                <a16:creationId xmlns:a16="http://schemas.microsoft.com/office/drawing/2014/main" id="{776DF8FB-4BD7-4250-A17B-1021BA45BDB2}"/>
              </a:ext>
            </a:extLst>
          </p:cNvPr>
          <p:cNvSpPr txBox="1">
            <a:spLocks/>
          </p:cNvSpPr>
          <p:nvPr/>
        </p:nvSpPr>
        <p:spPr>
          <a:xfrm>
            <a:off x="3605575" y="10356443"/>
            <a:ext cx="348524" cy="271713"/>
          </a:xfrm>
          <a:prstGeom prst="rect">
            <a:avLst/>
          </a:prstGeom>
          <a:solidFill>
            <a:srgbClr val="3645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5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222F65F1-EDB8-4AB7-B96B-8A229A212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997335"/>
              </p:ext>
            </p:extLst>
          </p:nvPr>
        </p:nvGraphicFramePr>
        <p:xfrm>
          <a:off x="245764" y="143867"/>
          <a:ext cx="706814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146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ТРЕК 2. ПАНЕЛЬНАЯ СЕССИЯ. АКАДЕМИЧЕСКОЕ ЛИДЕРСТВО ДЛЯ ОБЕСПЕЧЕНИЯ КАДРОВОГО ПОТЕНЦИАЛА В  ЗДРАВООХРАНЕНИИ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4308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Академическое лидерство играет ключевую роль в трансформации медицинского образования, обеспечивая интеграцию науки, клинической практики и инновационных педагогических методик.  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рамках панельной сессии эксперты обсудят стратегии развития медицинских вузов, роль лидеров в формировании образовательных программ и пути повышения качества подготовки будущих врачей. Особое внимание будет уделено вопросам междисциплинарного взаимодействия, наставничества и адаптации образовательных стандартов к меняющимся требованиям практического здравоохранения.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Механизмы устранения кадрового дефицита в здравоохранении РФ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лучшие практики управления человеческими ресурсами наиболее эффективны для медицинских университетов?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Механизмы закрепления выпускников в практическом здравоохранении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создать действенную систему мотивации и поддержки для молодых исследователей и преподавателей?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Привлечение обучающихся к оказанию медицинской помощи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Повышение эффективности трудоустройства выпускников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4BC85AAE-BCC6-4352-B5EC-92FBF85B4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24133"/>
              </p:ext>
            </p:extLst>
          </p:nvPr>
        </p:nvGraphicFramePr>
        <p:xfrm>
          <a:off x="169564" y="3945016"/>
          <a:ext cx="706814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7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9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3. ТРАНСФЕР ЗНАНИЙ И ПРЕДПРИНИМАТЕЛЬСТВО В МЕДИЦИНСКИХ УНИВЕРСИТЕТАХ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№1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Тарасов В.В.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научно-технологическому развитию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ФГАОУ ВО Первый МГМУ им. И.М. Сеченова Минздрава России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Наркевич А.Н.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директор Департамента медицинского образования и кадровой политики в здравоохранении Министерства здравоохранения Российской Федерации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Куликов Е.С.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 ФГБОУ ВО Сибирский государственный медицинский университет Минздрава России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Ульянов В.Ю.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инновационной деятельности и стратегическому развитию ФГБОУ ВО Саратовский ГМУ им. В.И. Разумовского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Гончарова А.Р.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советник ректора-руководитель проектного офиса ФГБОУ ВО Казанский 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Балыкова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Л.А.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инновационной деятельности в сфере биотехнологии и медицины ФГБОУ ВО НИМГУ им. Н.П. Огарева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841952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создания эффективной системы трансфера знаний и технологий, обеспечивающей интеграцию научных достижений, образовательного процесса и практического здравоохранения. Развитие предпринимательских компетенций и механизмов коммерциализации разработок становится ключевым фактором инновационного развития отрасли. Особую актуальность приобретает внедрение гибких образовательных технологий, позволяющих оперативно адаптировать подготовку специалистов к изменяющимся требованиям рынка труда и запросам системы здравоохранения.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лучшие практики интеграции науки, образования и практического здравоохранения наиболее эффективны в медицинских университетах?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механизмы трансфера технологий и коммерциализации исследований доказали свою результативность?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развивать предпринимательские компетенции у студентов и научных сотрудников медицинских вузов?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образовательные технологии позволяют наиболее гибко адаптировать программы под потребности рынка труда?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Современные медицинские университеты сталкиваются с необходимостью создания эффективной системы трансфера знаний и технологий, обеспечивающей интеграцию научных достижений, образовательного процесса и практического здравоохранения. Развитие предпринимательских компетенций и механизмов коммерциализации разработок становится ключевым фактором инновационного развития отрасли. Особую актуальность приобретает внедрение гибких образовательных технологий, позволяющих оперативно адаптировать подготовку специалистов к изменяющимся требованиям рынка труда и запросам системы здравоохранения.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лучшие практики интеграции науки, образования и практического здравоохранения наиболее эффективны в медицинских университетах?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механизмы трансфера технологий и коммерциализации исследований доказали свою результативность?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развивать предпринимательские компетенции у студентов и научных сотрудников медицинских вузов?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современные образовательные технологии позволяют наиболее гибко адаптировать программы под потребности рынка труда?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80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86AC5-444B-05E7-2B7D-4D3E32A04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F36651-E323-C7BF-AE1E-7201595D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403082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6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5" name="Таблица 12">
            <a:extLst>
              <a:ext uri="{FF2B5EF4-FFF2-40B4-BE49-F238E27FC236}">
                <a16:creationId xmlns:a16="http://schemas.microsoft.com/office/drawing/2014/main" id="{6911EF7A-8604-44C6-A8C6-7A728E761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31941"/>
              </p:ext>
            </p:extLst>
          </p:nvPr>
        </p:nvGraphicFramePr>
        <p:xfrm>
          <a:off x="169564" y="235378"/>
          <a:ext cx="7068146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4. СТРАТЕГИЧЕСКИЕ ТЕХНОЛОГИЧЕСКИЕ ПРОЕКТЫ – СТАВКИ НА БУДУЩЕЕ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№2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Богоносов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К.А.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директора ФГАНУ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Социоцентр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Евсеева О.А.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директор Департамента управления проектами трансформации в трансляционных исследованиях ФГАОУ ВО Первый МГМУ им. И.М. Сеченова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Ковтун О.П.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ректор ФГБОУ ВО «Уральский государственный медицинский университет»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Андрианов В.В.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директор по работе с партнерами АО «Р-Фарм»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Федорова О.С.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проректор по научной работе и последипломной подготовке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Моисеев И.С.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декан факультета фундаментальной медицины Первого Санкт-Петербургского государственного медицинского университета им. акад. И.П. Павлова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Буренина И.В.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руководитель исполнительной дирекции программы «Приоритет 2030» ФГБОУ ВО БГМУ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Технологическое лидерство в биомедицине и фармацевтике критически важно для обеспечения суверенитета российской системы здравоохранения. В решении национальных задач РФ медицинские университеты, особенно участники программы «Приоритет-2030», играют ключевую роль в разработке и реализации стратегических технологических проектов. 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Успех таких инициатив требует комплексного подхода, который включает интеграцию научных исследований, образовательных программ и промышленного внедрения, а также формирование эффективных механизмов управления инновациями.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стратегические проекты в биомедицине и фармацевтике обладают наибольшим прорывным потенциалом?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медицинским университетам – участникам «Приоритета-2030» обеспечить технологическое лидерство?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Какими способами можно преодолеть разрыв между научными разработками и их внедрением в практическое здравоохранение?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форматы взаимодействия с бизнесом, государственными компаниями и клиническими учреждениями наиболее эффективны для реализации стратегических проектов? 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Постоянное внедрение инновационных технологий стало необходимостью для обеспечения конкурентоспособности фармацевтических компаний и производства эффективных и безопасных лекарственных препаратов. Ключевыми направлениями развития фармацевтической отрасли сегодня являются создание высокотехнологичных производств, качественное </a:t>
                      </a:r>
                      <a:r>
                        <a:rPr lang="ru-RU" sz="10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импортозамещение</a:t>
                      </a:r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и снижение зависимости от иностранных поставок лекарственных средств.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1A4469D8-43CB-4376-9B42-89EEC9E42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21038"/>
              </p:ext>
            </p:extLst>
          </p:nvPr>
        </p:nvGraphicFramePr>
        <p:xfrm>
          <a:off x="169564" y="6685763"/>
          <a:ext cx="7068146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5. ТЕХНОЛОГИЧЕСКОЕ ЛИДЕРСТВО И ЗДОРОВЬЕСБЕРЕЖЕНИЕ: ИННОВАЦИИ ДЛЯ БУДУЩЕГО МЕДИЦИНЫ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№3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Кабирова М.Ф.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- проректор по стратегическому развитию ФГБОУ ВО БГМУ Минздрава России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Курочкин И.Н.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директор Института биохимической физики им. Н.М. Эмануэля РАН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Кокин А.Ф.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руководитель проектного офиса «Медицина» АО «ОПК»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Ростех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Удут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Е.В.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зав. Центральной научно-исследовательской лабораторией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Бушенева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С.Н.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стратегическому развитию ФГБОУ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ВолгМУ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Самотруева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проректор по научной и инновационной работе ФГБОУ ВО Астраханский 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Кораблев А.Н.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старший научный сотрудник ФНЦ ВБ «Вектор»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Халиуллин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Ф.А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. – заведующий кафедрой фармакологии ФГБОУ ВО БГМУ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29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0DE66-4A25-E592-D828-15F9BA615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F8DFADA-C922-E067-551D-B31A5D84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7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6" name="Таблица 12">
            <a:extLst>
              <a:ext uri="{FF2B5EF4-FFF2-40B4-BE49-F238E27FC236}">
                <a16:creationId xmlns:a16="http://schemas.microsoft.com/office/drawing/2014/main" id="{5AC1B68C-DA24-4DDE-8185-226E131D9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91409"/>
              </p:ext>
            </p:extLst>
          </p:nvPr>
        </p:nvGraphicFramePr>
        <p:xfrm>
          <a:off x="245764" y="143867"/>
          <a:ext cx="706814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146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Onest Light" pitchFamily="2" charset="0"/>
                        </a:rPr>
                        <a:t>ТРЕК 5. ТЕХНОЛОГИЧЕСКОЕ ЛИДЕРСТВО И ЗДОРОВЬЕСБЕРЕЖЕНИЕ: ИННОВАЦИИ ДЛЯ БУДУЩЕГО МЕДИЦИНЫ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44308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Постоянное внедрение инновационных технологий стало необходимостью для обеспечения конкурентоспособности фармацевтических компаний и производства эффективных и безопасных лекарственных препаратов. Ключевыми направлениями развития фармацевтической отрасли сегодня являются создание высокотехнологичных производств, качественное импортозамещение и снижение зависимости от иностранных поставок лекарственных средств.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инновации являются ключевыми для развития фармацевтической отрасли?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 какими вызовами при внедрении инновационных технологий сталкиваются отечественные компании?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Какова роль университетов в решении задач инновационного развития фармацевтической отрасли?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меняются требования к компетенциям специалистов?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Инновационные технологии в профилактике и диагностике Роль ИИ и </a:t>
                      </a:r>
                      <a:r>
                        <a:rPr lang="en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big data 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управлении здоровьем населения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Импортозамещение и технологический суверенитет: как обеспечить независимость в производстве медицинского оборудования и ПО?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Цифровая трансформация образовательной среды: влияние «умных» кампусов на качество жизни студентов и преподавателей. 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47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35D62-9F91-6180-0454-BEFD984A9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53BAFB-70C1-F478-5377-C32BD7BE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8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DC7E2C-7632-4EF6-86FB-11577C557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0895"/>
              </p:ext>
            </p:extLst>
          </p:nvPr>
        </p:nvGraphicFramePr>
        <p:xfrm>
          <a:off x="245764" y="164769"/>
          <a:ext cx="7068146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2068182624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888500315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6. ЦИФРОВАЯ ФАРМА (онлайн)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2872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Онлайн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Кудлай Д.А. </a:t>
                      </a:r>
                      <a:r>
                        <a:rPr lang="ru-RU" sz="1100" b="0" i="0" kern="1200" dirty="0">
                          <a:solidFill>
                            <a:srgbClr val="354390"/>
                          </a:solidFill>
                          <a:latin typeface="Onest Light" pitchFamily="2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вице-президент по внедрению новых медицинских технологий АО «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Генериум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Лужанин В.Г.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ректор ФГБОУ ВО ПГФА Минздрава России 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Шестаков В.В.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директор ФБУ «Государственный институт лекарственных средств и надлежащих практик»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Дружиловский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Д.С.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научный сотрудник лаборатории структурно-функционального конструирования лекарств ФГБНУ «Научно-исследовательский институт биомедицинской химии имени В.Н.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Ореховича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» 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Королев Д.А.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– руководитель Мастерской видеотехнологий Департамента компьютерной инженерии МИЭМ НИУ ВШЭ </a:t>
                      </a:r>
                    </a:p>
                    <a:p>
                      <a:pPr marL="171450" indent="-171450" algn="l" defTabSz="755934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Самородов А.В.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профессор кафедры фармакологии ФГБОУ ВО БГМУ Минздрава России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419412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Фармацевтическая отрасль находится в процессе цифровой трансформации, где ключевое значение приобретают искусственный интеллект, автоматизация производства и виртуальные технологии. Внедрение этих решений позволяет не только повысить качество и доступность лекарственных препаратов, но и оптимизировать производственные процессы, сокращая издержки. Однако стремительное развитие цифровых технологий требует модернизации системы подготовки кадров, пересмотра образовательных программ и формирования новых профессиональных компетенций у будущих специалистов фармацевтической отрасли.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цифровые технологии оказывают наибольшее влияние на развитие фармацевтической промышленности?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должна измениться подготовка специалистов в условиях </a:t>
                      </a:r>
                      <a:r>
                        <a:rPr lang="ru-RU" sz="11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фармацевтического производства?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профессиональные компетенции становятся ключевыми для фармацевтов и технологов в эпоху искусственного интеллекта и автоматизации?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образовательные технологии, включая виртуальные среды обучения, наиболее эффективны для подготовки кадров цифровой фармацевтики?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Фармацевтическая отрасль находится в процессе цифровой трансформации, где ключевое значение приобретают искусственный интеллект, автоматизация производства и виртуальные технологии. Внедрение этих решений позволяет не только повысить качество и доступность лекарственных препаратов, но и оптимизировать производственные процессы, сокращая издержки. Однако стремительное развитие цифровых технологий требует модернизации системы подготовки кадров, пересмотра образовательных программ и формирования новых профессиональных компетенций у будущих специалистов фармацевтической отрасли.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цифровые технологии оказывают наибольшее влияние на развитие фармацевтической промышленности?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должна измениться подготовка специалистов в условиях </a:t>
                      </a:r>
                      <a:r>
                        <a:rPr lang="ru-RU" sz="1000" b="0" i="1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цифровизации</a:t>
                      </a: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фармацевтического производства?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профессиональные компетенции становятся ключевыми для фармацевтов и технологов в эпоху искусственного интеллекта и автоматизации?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образовательные технологии, включая виртуальные среды обучения, наиболее эффективны для подготовки кадров цифровой фармацевтики?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693131"/>
                  </a:ext>
                </a:extLst>
              </a:tr>
            </a:tbl>
          </a:graphicData>
        </a:graphic>
      </p:graphicFrame>
      <p:graphicFrame>
        <p:nvGraphicFramePr>
          <p:cNvPr id="7" name="Таблица 12">
            <a:extLst>
              <a:ext uri="{FF2B5EF4-FFF2-40B4-BE49-F238E27FC236}">
                <a16:creationId xmlns:a16="http://schemas.microsoft.com/office/drawing/2014/main" id="{8390D691-6608-4EC2-833E-92D4C9BF8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46685"/>
              </p:ext>
            </p:extLst>
          </p:nvPr>
        </p:nvGraphicFramePr>
        <p:xfrm>
          <a:off x="245764" y="5894056"/>
          <a:ext cx="7068146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43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7. УНИВЕРСИТЕТЫ – ДРАЙВЕРЫ ВЫСОКОТЕХНОЛОГИЧНОЙ МЕДИЦИНЫ (онлайн)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Онлайн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Ефремова О.А.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заместитель главного врача по медицинской части Клиники ФГБОУ ВО БГМУ Минздрава России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Руководители университетских клиник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Медицинские университеты играют ключевую роль в формировании инновационной экосистемы здравоохранения, интегрируя фундаментальную науку, клинические исследования и внедрение передовых технологий. Их потенциал позволяет не только готовить высококвалифицированных специалистов, но и создавать прорывные медицинские решения, включая цифровые платформы, телемедицинские сервисы и персонализированные подходы к лечению.  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Для полноценной реализации этой миссии требуется укрепление сотрудничества между вузами, научными центрами, бизнесом и государством, а также модернизация образовательных и исследовательских процессов.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</a:t>
                      </a: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ак медицинские университеты могут усилить свою трансляционную роль – от научных разработок до внедрения в практическое здравоохранение?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модели взаимодействия с индустриальными партнерами и медицинскими учреждениями наиболее эффективны для коммерциализации инноваций?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инфраструктурные и регуляторные изменения необходимы для развития высокотехнологичных медицинских проектов на базе университетов?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должны трансформироваться образовательные программы, чтобы выпускники могли работать с передовыми технологиями и участвовать в инновационных процессах?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Медицинские университеты играют ключевую роль в формировании инновационной экосистемы здравоохранения, интегрируя фундаментальную науку, клинические исследования и внедрение передовых технологий. Их потенциал позволяет не только готовить высококвалифицированных специалистов, но и создавать прорывные медицинские решения, включая цифровые платформы, телемедицинские сервисы и персонализированные подходы к лечению. Для полноценной реализации этой миссии требуется укрепление сотрудничества между вузами, научными центрами, бизнесом и государством, а также модернизация образовательных и исследовательских процессов.</a:t>
                      </a:r>
                    </a:p>
                    <a:p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медицинские университеты могут усилить свою трансляционную роль – от научных разработок до внедрения в практическое здравоохранение?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модели взаимодействия с индустриальными партнерами и медицинскими учреждениями наиболее эффективны для коммерциализации инноваций?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Какие инфраструктурные и регуляторные изменения необходимы для развития высокотехнологичных медицинских проектов на базе университетов?</a:t>
                      </a: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• Как должны трансформироваться образовательные программы, чтобы выпускники могли работать с передовыми технологиями и участвовать в инновационных процессах?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36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C6207-2ACF-847A-11E6-DBF3F09F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08D09F2-F8F9-FA9E-A724-F087CFE1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5575" y="10356443"/>
            <a:ext cx="348524" cy="271713"/>
          </a:xfrm>
          <a:solidFill>
            <a:srgbClr val="36458E"/>
          </a:solidFill>
        </p:spPr>
        <p:txBody>
          <a:bodyPr/>
          <a:lstStyle/>
          <a:p>
            <a:pPr algn="ctr"/>
            <a:fld id="{5264B475-988B-FC4E-9621-114A06F7D183}" type="slidenum">
              <a:rPr lang="ru-RU" sz="1000" smtClean="0">
                <a:solidFill>
                  <a:schemeClr val="bg1"/>
                </a:solidFill>
                <a:latin typeface="Onest" pitchFamily="2" charset="0"/>
              </a:rPr>
              <a:pPr algn="ctr"/>
              <a:t>9</a:t>
            </a:fld>
            <a:endParaRPr lang="ru-RU" sz="1000" dirty="0">
              <a:solidFill>
                <a:schemeClr val="bg1"/>
              </a:solidFill>
              <a:latin typeface="Onest" pitchFamily="2" charset="0"/>
            </a:endParaRPr>
          </a:p>
        </p:txBody>
      </p:sp>
      <p:graphicFrame>
        <p:nvGraphicFramePr>
          <p:cNvPr id="6" name="Таблица 12">
            <a:extLst>
              <a:ext uri="{FF2B5EF4-FFF2-40B4-BE49-F238E27FC236}">
                <a16:creationId xmlns:a16="http://schemas.microsoft.com/office/drawing/2014/main" id="{6783BAF0-E239-4801-B954-E7783067B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496698"/>
              </p:ext>
            </p:extLst>
          </p:nvPr>
        </p:nvGraphicFramePr>
        <p:xfrm>
          <a:off x="245764" y="266099"/>
          <a:ext cx="7068146" cy="731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778">
                  <a:extLst>
                    <a:ext uri="{9D8B030D-6E8A-4147-A177-3AD203B41FA5}">
                      <a16:colId xmlns:a16="http://schemas.microsoft.com/office/drawing/2014/main" val="1606991569"/>
                    </a:ext>
                  </a:extLst>
                </a:gridCol>
                <a:gridCol w="6013368">
                  <a:extLst>
                    <a:ext uri="{9D8B030D-6E8A-4147-A177-3AD203B41FA5}">
                      <a16:colId xmlns:a16="http://schemas.microsoft.com/office/drawing/2014/main" val="3028481961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chemeClr val="bg1"/>
                          </a:solidFill>
                          <a:latin typeface="Onest Light" pitchFamily="2" charset="0"/>
                        </a:rPr>
                        <a:t>15:00 – 16:30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45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Панельная сессия.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ТРЕК 9. ЦИФРОВАЯ АРХИТЕКТУРА МЕДИЦИНСКИХ УНИВЕРСИТЕТОВ: 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СТАНДАРТИЗАЦИЯ, ИНТЕГРАЦИЯ, РАЗВИТИЕ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40416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6458E"/>
                          </a:solidFill>
                          <a:latin typeface="Onest Light" pitchFamily="2" charset="0"/>
                        </a:rPr>
                        <a:t>Зал №4</a:t>
                      </a:r>
                    </a:p>
                    <a:p>
                      <a:pPr algn="l"/>
                      <a:endParaRPr lang="ru-RU" sz="1100" b="1" i="0" dirty="0">
                        <a:solidFill>
                          <a:srgbClr val="36458E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Модератор: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Шмырина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А.А.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начальник управления цифровых технологий ФГБОУ ВО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СибГМУ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Минздрава России</a:t>
                      </a: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Спикеры: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Рахматуллина М.Д. –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и.о. проректора-директор Департамента цифровой трансформации университета ФГБОУ ВО Казанский ГМУ Минздрава России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Баврина А.П. -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заведующий кафедрой информационных технологий ФГБОУ ВО ПИМУ Минздрава России</a:t>
                      </a:r>
                    </a:p>
                    <a:p>
                      <a:pPr marL="171450" marR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Поляков П.С.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проректор по цифровой трансформации "ФГБОУ ВО Северный ГМУ Минздрава России"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Билялов А.Р.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начальник управления информационных технологий ФГБОУ ВО БГМУ Минздрава России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Подмарев</a:t>
                      </a: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 К.Г.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директор по маркетингу «Модуль»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Груздев В.О.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– руководитель направления продвижения решений в государственном сегменте «Управление инфраструктурных решений» </a:t>
                      </a:r>
                      <a:r>
                        <a:rPr lang="ru-RU" sz="1100" b="0" i="0" dirty="0" err="1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Софтлайн</a:t>
                      </a:r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Тарасенко А.М.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- заместитель директора по развитию компании «Платформа Третье Мнение».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99435"/>
                  </a:ext>
                </a:extLst>
              </a:tr>
              <a:tr h="242887">
                <a:tc gridSpan="2">
                  <a:txBody>
                    <a:bodyPr/>
                    <a:lstStyle/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Секция посвящена обсуждению концепции типовой цифровой архитектуры экосистемы медицинских вузов, подведомственных Министерству здравоохранения РФ. Участники рассмотрят стратегические и практические аспекты создания единой цифровой среды, обеспечивающей интеграцию образовательных, научных, медицинских и административных процессов.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центре внимания — формирование сервисной модели университета, стандартизация ИТ-инфраструктуры, повышение качества данных, интеграция с государственными информационными системами и обеспечение информационной безопасности. Особое внимание будет уделено вопросам цифровой зрелости вузов, этапности внедрения и управлению изменениями, а также оценке рисков и эффективному взаимодействию заинтересованных сторон.</a:t>
                      </a:r>
                    </a:p>
                    <a:p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Секция станет площадкой для обмена опытом между руководителями университетов, ИТ-специалистами, представителями Министерства здравоохранения, бизнеса и разработчиков технологий.</a:t>
                      </a:r>
                    </a:p>
                    <a:p>
                      <a:endParaRPr lang="ru-RU" sz="11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1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Проект «Цифровая кафедра» </a:t>
                      </a:r>
                      <a:r>
                        <a:rPr lang="ru-RU" sz="11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представляет собой стратегическую инициативу, направленную на преодоление вызовов цифровой трансформации здравоохранения. В современных условиях медицинскому специалисту требуются не только фундаментальные профессиональные знания, но и уверенное владение цифровыми технологиями. Реализация проекта в медицинских вузах призвана устранить разрыв между традиционным медицинским образованием и актуальными потребностями цифровой медицины, включая работу с большими данными, телемедицинскими сервисами и системами поддержки клинических решений. При этом внедрение сталкивается с необходимостью пересмотра образовательных программ, подготовки педагогических кадров и разработки практико-ориентированных учебных материалов.</a:t>
                      </a:r>
                      <a:endParaRPr lang="ru-RU" sz="11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000" b="0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 условиях усиливающейся конкуренции за квалифицированные кадры и стремительного прогресса медицинской науки университеты сталкиваются с двойной задачей: необходимостью привлечения лучших специалистов и создания действенных систем их профессионального развития. Опыт успешных вузов демонстрирует, что решение требует комплексного подхода – от программ ранней профориентации для школьников до разработки индивидуальных траекторий роста для преподавателей и исследователей. Особое значение приобретает формирование комфортной академической среды и поддержание баланса между преподавательской, научной и клинической деятельностью.</a:t>
                      </a:r>
                    </a:p>
                    <a:p>
                      <a:endParaRPr lang="ru-RU" sz="1000" b="1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Вопросы для обсуждения: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современные методы подбора персонала наиболее результативны для привлечения перспективных специалистов в медицинские вузы?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создать эффективную систему наставничества и непрерывного профессионального развития для сотрудников разных уровней?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Какие успешные модели совмещения преподавательской, научной и клинической работы заслуживают широкого внедрения?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Как разработать мотивационную систему и карьерные перспективы, способные удержать талантливых специалистов в университете?</a:t>
                      </a: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endParaRPr lang="ru-RU" sz="1000" b="0" i="1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1" i="0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Фокус дискуссии:</a:t>
                      </a:r>
                      <a:endParaRPr lang="ru-RU" sz="1000" b="0" i="0" dirty="0">
                        <a:solidFill>
                          <a:srgbClr val="354390"/>
                        </a:solidFill>
                        <a:latin typeface="Onest Light" pitchFamily="2" charset="0"/>
                      </a:endParaRPr>
                    </a:p>
                    <a:p>
                      <a:r>
                        <a:rPr lang="ru-RU" sz="1000" b="0" i="1" dirty="0">
                          <a:solidFill>
                            <a:srgbClr val="354390"/>
                          </a:solidFill>
                          <a:latin typeface="Onest Light" pitchFamily="2" charset="0"/>
                        </a:rPr>
                        <a:t>Участники обсудят конкретные примеры успешных кадровых инициатив — от программ ранней профориентации до систем внутреннего поиска талантов и программ академического обмена. Особое внимание уделят практическим аспектам: моделям гибкого графика работы, системам оценки профессиональных навыков, программам совмещенного обучения и другим инструментам, доказавшим свою эффективность в передовых медицинских вузах. В центре обсуждения — проверенные решения для формирования устойчивой кадровой системы университета.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EE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384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1809</TotalTime>
  <Words>5543</Words>
  <Application>Microsoft Macintosh PowerPoint</Application>
  <PresentationFormat>Произвольный</PresentationFormat>
  <Paragraphs>469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Onest</vt:lpstr>
      <vt:lpstr>Onest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Мадеев</dc:creator>
  <cp:lastModifiedBy>Леонид Мадеев</cp:lastModifiedBy>
  <cp:revision>166</cp:revision>
  <cp:lastPrinted>2025-09-03T12:54:02Z</cp:lastPrinted>
  <dcterms:created xsi:type="dcterms:W3CDTF">2025-08-12T04:25:01Z</dcterms:created>
  <dcterms:modified xsi:type="dcterms:W3CDTF">2025-09-24T13:19:09Z</dcterms:modified>
</cp:coreProperties>
</file>