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280" r:id="rId4"/>
    <p:sldId id="260" r:id="rId5"/>
    <p:sldId id="261" r:id="rId6"/>
    <p:sldId id="262" r:id="rId7"/>
    <p:sldId id="306" r:id="rId8"/>
    <p:sldId id="276" r:id="rId9"/>
    <p:sldId id="277" r:id="rId10"/>
    <p:sldId id="282" r:id="rId11"/>
    <p:sldId id="265" r:id="rId12"/>
    <p:sldId id="263" r:id="rId13"/>
    <p:sldId id="264" r:id="rId14"/>
    <p:sldId id="303" r:id="rId15"/>
    <p:sldId id="266" r:id="rId16"/>
    <p:sldId id="267" r:id="rId17"/>
    <p:sldId id="294" r:id="rId18"/>
    <p:sldId id="295" r:id="rId19"/>
    <p:sldId id="302" r:id="rId20"/>
    <p:sldId id="268" r:id="rId21"/>
    <p:sldId id="271" r:id="rId22"/>
    <p:sldId id="304" r:id="rId23"/>
    <p:sldId id="305" r:id="rId24"/>
    <p:sldId id="297" r:id="rId25"/>
    <p:sldId id="299" r:id="rId26"/>
    <p:sldId id="296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8914" autoAdjust="0"/>
  </p:normalViewPr>
  <p:slideViewPr>
    <p:cSldViewPr>
      <p:cViewPr varScale="1">
        <p:scale>
          <a:sx n="102" d="100"/>
          <a:sy n="102" d="100"/>
        </p:scale>
        <p:origin x="18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/>
                      <a:t>УЭФ</a:t>
                    </a:r>
                    <a:r>
                      <a:rPr lang="ru-RU" sz="2000" b="1" baseline="0"/>
                      <a:t> 292</a:t>
                    </a:r>
                    <a:endParaRPr lang="ru-RU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16-4ED9-B48D-18FFDFAAEC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000" b="1" dirty="0"/>
                      <a:t>ФТ 355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16-4ED9-B48D-18FFDFAAEC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="1"/>
                      <a:t>ФХ 24</a:t>
                    </a:r>
                    <a:endParaRPr lang="ru-RU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16-4ED9-B48D-18FFDFAAEC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000" b="1" dirty="0"/>
                      <a:t>Фармация 310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16-4ED9-B48D-18FFDFAAEC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УЭФ </c:v>
                </c:pt>
                <c:pt idx="1">
                  <c:v>ФТ</c:v>
                </c:pt>
                <c:pt idx="2">
                  <c:v>ФХ</c:v>
                </c:pt>
                <c:pt idx="3">
                  <c:v>Фармафия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292</c:v>
                </c:pt>
                <c:pt idx="1">
                  <c:v>355</c:v>
                </c:pt>
                <c:pt idx="2">
                  <c:v>24</c:v>
                </c:pt>
                <c:pt idx="3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16-4ED9-B48D-18FFDFAAE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 dirty="0"/>
                      <a:t>УЭФ</a:t>
                    </a:r>
                    <a:r>
                      <a:rPr lang="ru-RU" sz="2000" b="1" baseline="0" dirty="0"/>
                      <a:t> 97</a:t>
                    </a:r>
                    <a:endParaRPr lang="ru-RU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72-4844-AC69-3D465F94E0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000" b="1" dirty="0"/>
                      <a:t>ФТ 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72-4844-AC69-3D465F94E02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="1" dirty="0"/>
                      <a:t>ФХ 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72-4844-AC69-3D465F94E02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000" b="1" dirty="0"/>
                      <a:t>Фармация 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72-4844-AC69-3D465F94E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УЭФ </c:v>
                </c:pt>
                <c:pt idx="1">
                  <c:v>ФТ</c:v>
                </c:pt>
                <c:pt idx="2">
                  <c:v>ФХ</c:v>
                </c:pt>
                <c:pt idx="3">
                  <c:v>Фармация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</c:v>
                </c:pt>
                <c:pt idx="1">
                  <c:v>98</c:v>
                </c:pt>
                <c:pt idx="2">
                  <c:v>28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72-4844-AC69-3D465F94E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explosion val="26"/>
            <c:extLst>
              <c:ext xmlns:c16="http://schemas.microsoft.com/office/drawing/2014/chart" uri="{C3380CC4-5D6E-409C-BE32-E72D297353CC}">
                <c16:uniqueId val="{00000000-2EFF-40AC-957F-F9A361CCADD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 dirty="0"/>
                      <a:t>За счет ФБ 229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FF-40AC-957F-F9A361CCAD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000" b="1" dirty="0"/>
                      <a:t>За счет ЮиФЛ52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FF-40AC-957F-F9A361CCAD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="1" dirty="0"/>
                      <a:t>ФОМС </a:t>
                    </a:r>
                    <a:r>
                      <a:rPr lang="ru-RU" sz="2000" b="1" baseline="0" dirty="0"/>
                      <a:t> 27</a:t>
                    </a:r>
                    <a:endParaRPr lang="ru-RU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FF-40AC-957F-F9A361CCAD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000" b="1"/>
                      <a:t>ФТ </a:t>
                    </a:r>
                    <a:r>
                      <a:rPr lang="en-US" sz="2000" b="1"/>
                      <a:t>310</a:t>
                    </a:r>
                    <a:endParaRPr lang="en-US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FF-40AC-957F-F9A361CCAD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 счет ФБ</c:v>
                </c:pt>
                <c:pt idx="1">
                  <c:v>За счет ЮиФЛ</c:v>
                </c:pt>
                <c:pt idx="2">
                  <c:v>ФОМС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229</c:v>
                </c:pt>
                <c:pt idx="1">
                  <c:v>52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FF-40AC-957F-F9A361CCA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explosion val="34"/>
            <c:extLst>
              <c:ext xmlns:c16="http://schemas.microsoft.com/office/drawing/2014/chart" uri="{C3380CC4-5D6E-409C-BE32-E72D297353CC}">
                <c16:uniqueId val="{00000000-D8E8-4147-A622-84D2D0B2058D}"/>
              </c:ext>
            </c:extLst>
          </c:dPt>
          <c:dPt>
            <c:idx val="1"/>
            <c:bubble3D val="0"/>
            <c:explosion val="20"/>
            <c:extLst>
              <c:ext xmlns:c16="http://schemas.microsoft.com/office/drawing/2014/chart" uri="{C3380CC4-5D6E-409C-BE32-E72D297353CC}">
                <c16:uniqueId val="{00000001-D8E8-4147-A622-84D2D0B205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 dirty="0"/>
                      <a:t>ПП 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8-4147-A622-84D2D0B205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000" b="1" dirty="0"/>
                      <a:t>ПК 910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8-4147-A622-84D2D0B205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="1" dirty="0"/>
                      <a:t>НМФО 308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E8-4147-A622-84D2D0B205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000" b="1"/>
                      <a:t>ФТ </a:t>
                    </a:r>
                    <a:r>
                      <a:rPr lang="en-US" sz="2000" b="1"/>
                      <a:t>310</a:t>
                    </a:r>
                    <a:endParaRPr lang="en-US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E8-4147-A622-84D2D0B205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ПП</c:v>
                </c:pt>
                <c:pt idx="1">
                  <c:v>ПК</c:v>
                </c:pt>
                <c:pt idx="2">
                  <c:v>НМФО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901</c:v>
                </c:pt>
                <c:pt idx="2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E8-4147-A622-84D2D0B20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957555163091709E-2"/>
          <c:y val="6.8227818251058933E-2"/>
          <c:w val="0.70612093547715649"/>
          <c:h val="0.76252654731784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ПП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81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5-4ACA-970F-824CFC29D7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931</c:v>
                </c:pt>
                <c:pt idx="1">
                  <c:v>816</c:v>
                </c:pt>
                <c:pt idx="2">
                  <c:v>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65-4ACA-970F-824CFC29D7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НМФО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110</c:v>
                </c:pt>
                <c:pt idx="1">
                  <c:v>127</c:v>
                </c:pt>
                <c:pt idx="2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65-4ACA-970F-824CFC29D73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3-ED65-4ACA-970F-824CFC29D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922432"/>
        <c:axId val="53637504"/>
      </c:barChart>
      <c:catAx>
        <c:axId val="5392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637504"/>
        <c:crosses val="autoZero"/>
        <c:auto val="1"/>
        <c:lblAlgn val="ctr"/>
        <c:lblOffset val="100"/>
        <c:noMultiLvlLbl val="0"/>
      </c:catAx>
      <c:valAx>
        <c:axId val="5363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  <a:cs typeface="Times New Roman" pitchFamily="18" charset="0"/>
              </a:defRPr>
            </a:pPr>
            <a:endParaRPr lang="ru-RU"/>
          </a:p>
        </c:txPr>
        <c:crossAx val="53922432"/>
        <c:crosses val="autoZero"/>
        <c:crossBetween val="between"/>
      </c:valAx>
      <c:spPr>
        <a:noFill/>
        <a:ln w="25394">
          <a:noFill/>
        </a:ln>
      </c:spPr>
    </c:plotArea>
    <c:legend>
      <c:legendPos val="r"/>
      <c:legendEntry>
        <c:idx val="3"/>
        <c:delete val="1"/>
      </c:legendEntry>
      <c:overlay val="0"/>
      <c:txPr>
        <a:bodyPr/>
        <a:lstStyle/>
        <a:p>
          <a:pPr>
            <a:defRPr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ПП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81</c:v>
                </c:pt>
                <c:pt idx="2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21-40C1-B90D-4BDA531DA1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931</c:v>
                </c:pt>
                <c:pt idx="1">
                  <c:v>816</c:v>
                </c:pt>
                <c:pt idx="2">
                  <c:v>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21-40C1-B90D-4BDA531DA1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НМФО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110</c:v>
                </c:pt>
                <c:pt idx="1">
                  <c:v>127</c:v>
                </c:pt>
                <c:pt idx="2">
                  <c:v>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21-40C1-B90D-4BDA531DA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82400"/>
        <c:axId val="53783936"/>
      </c:lineChart>
      <c:catAx>
        <c:axId val="5378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783936"/>
        <c:crosses val="autoZero"/>
        <c:auto val="1"/>
        <c:lblAlgn val="ctr"/>
        <c:lblOffset val="100"/>
        <c:noMultiLvlLbl val="0"/>
      </c:catAx>
      <c:valAx>
        <c:axId val="5378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782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2018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107070013096596"/>
          <c:y val="0.21112005440852566"/>
          <c:w val="0.58383570424867748"/>
          <c:h val="0.41411301162963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F1-4799-BF3A-4F3A897B80B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F1-4799-BF3A-4F3A897B80B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F1-4799-BF3A-4F3A897B80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УЭФ</c:v>
                </c:pt>
                <c:pt idx="1">
                  <c:v>ФТ</c:v>
                </c:pt>
                <c:pt idx="2">
                  <c:v>ФХ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</c:v>
                </c:pt>
                <c:pt idx="1">
                  <c:v>25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F1-4799-BF3A-4F3A897B8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23896485966124101"/>
          <c:y val="0.61694554694139014"/>
          <c:w val="0.31821585761212617"/>
          <c:h val="0.2868744857490954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107070013096596"/>
          <c:y val="0.21112005440852566"/>
          <c:w val="0.5838357042486777"/>
          <c:h val="0.414113011629632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3E-428D-BDB9-46A9F7A3ED5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3E-428D-BDB9-46A9F7A3ED5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3E-428D-BDB9-46A9F7A3ED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УЭФ</c:v>
                </c:pt>
                <c:pt idx="1">
                  <c:v>ФТ</c:v>
                </c:pt>
                <c:pt idx="2">
                  <c:v>ФХ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41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3E-428D-BDB9-46A9F7A3E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23896485966124106"/>
          <c:y val="0.61694554694139037"/>
          <c:w val="0.31821585761212617"/>
          <c:h val="0.28687448574909569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2020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107070013096596"/>
          <c:y val="0.21112005440852566"/>
          <c:w val="0.5838357042486777"/>
          <c:h val="0.414113011629632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09-4A62-8467-2863FD759C8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09-4A62-8467-2863FD759C8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09-4A62-8467-2863FD759C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УЭФ</c:v>
                </c:pt>
                <c:pt idx="1">
                  <c:v>ФТ</c:v>
                </c:pt>
                <c:pt idx="2">
                  <c:v>ФХ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9-4A62-8467-2863FD759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3896485966124112"/>
          <c:y val="0.61694554694139081"/>
          <c:w val="0.31821585761212617"/>
          <c:h val="0.2868744857490959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2018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107070013096596"/>
          <c:y val="0.21112005440852566"/>
          <c:w val="0.5838357042486777"/>
          <c:h val="0.414113011629632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F9-405F-92A7-6EB56810C41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F9-405F-92A7-6EB56810C41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F9-405F-92A7-6EB56810C4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УЭФ</c:v>
                </c:pt>
                <c:pt idx="1">
                  <c:v>ФТ</c:v>
                </c:pt>
                <c:pt idx="2">
                  <c:v>ФХ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48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F9-405F-92A7-6EB56810C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23896485966124106"/>
          <c:y val="0.61694554694139037"/>
          <c:w val="0.31821585761212617"/>
          <c:h val="0.28687448574909569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107070013096596"/>
          <c:y val="0.21112005440852566"/>
          <c:w val="0.5838357042486777"/>
          <c:h val="0.414113011629632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12-474A-A84B-21F9D39DB78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12-474A-A84B-21F9D39DB78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12-474A-A84B-21F9D39DB7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УЭФ</c:v>
                </c:pt>
                <c:pt idx="1">
                  <c:v>ФТ</c:v>
                </c:pt>
                <c:pt idx="2">
                  <c:v>ФХ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51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12-474A-A84B-21F9D39DB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23896485966124112"/>
          <c:y val="0.61694554694139081"/>
          <c:w val="0.31821585761212617"/>
          <c:h val="0.2868744857490959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 dirty="0"/>
                      <a:t>УЭФ</a:t>
                    </a:r>
                    <a:r>
                      <a:rPr lang="ru-RU" sz="2000" b="1" baseline="0" dirty="0"/>
                      <a:t> 30</a:t>
                    </a:r>
                    <a:endParaRPr lang="ru-RU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57-479B-B9F2-5DF846C39A3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000" b="1" dirty="0"/>
                      <a:t>Фармация 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57-479B-B9F2-5DF846C39A3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="1" dirty="0"/>
                      <a:t>ФХ 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57-479B-B9F2-5DF846C39A3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000" b="1" dirty="0"/>
                      <a:t>ФТ 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57-479B-B9F2-5DF846C39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УЭФ </c:v>
                </c:pt>
                <c:pt idx="1">
                  <c:v>ФТ</c:v>
                </c:pt>
                <c:pt idx="2">
                  <c:v>ФХ</c:v>
                </c:pt>
                <c:pt idx="3">
                  <c:v>Фармафия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35</c:v>
                </c:pt>
                <c:pt idx="2">
                  <c:v>9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57-479B-B9F2-5DF846C39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2020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107070013096596"/>
          <c:y val="0.21112005440852566"/>
          <c:w val="0.5838357042486777"/>
          <c:h val="0.414113011629632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16-465F-ADCA-808AA52BDCF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16-465F-ADCA-808AA52BDCF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16-465F-ADCA-808AA52BD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УЭФ</c:v>
                </c:pt>
                <c:pt idx="1">
                  <c:v>ФТ</c:v>
                </c:pt>
                <c:pt idx="2">
                  <c:v>ФХ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46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16-465F-ADCA-808AA52BD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23896485966124123"/>
          <c:y val="0.61694554694139103"/>
          <c:w val="0.31821585761212617"/>
          <c:h val="0.28687448574909619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397">
          <a:noFill/>
        </a:ln>
      </c:spPr>
    </c:sideWall>
    <c:backWall>
      <c:thickness val="0"/>
      <c:spPr>
        <a:noFill/>
        <a:ln w="25397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УЭФ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292</c:v>
                </c:pt>
                <c:pt idx="1">
                  <c:v>261</c:v>
                </c:pt>
                <c:pt idx="2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4-4219-BDE8-92226EE262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ФТ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355</c:v>
                </c:pt>
                <c:pt idx="1">
                  <c:v>329</c:v>
                </c:pt>
                <c:pt idx="2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44-4219-BDE8-92226EE262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ФХ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24</c:v>
                </c:pt>
                <c:pt idx="1">
                  <c:v>18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44-4219-BDE8-92226EE262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Фармация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310</c:v>
                </c:pt>
                <c:pt idx="1">
                  <c:v>290</c:v>
                </c:pt>
                <c:pt idx="2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44-4219-BDE8-92226EE26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050816"/>
        <c:axId val="56052352"/>
        <c:axId val="0"/>
      </c:bar3DChart>
      <c:catAx>
        <c:axId val="560508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052352"/>
        <c:crosses val="autoZero"/>
        <c:auto val="1"/>
        <c:lblAlgn val="ctr"/>
        <c:lblOffset val="100"/>
        <c:noMultiLvlLbl val="0"/>
      </c:catAx>
      <c:valAx>
        <c:axId val="5605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050816"/>
        <c:crosses val="autoZero"/>
        <c:crossBetween val="between"/>
      </c:valAx>
    </c:plotArea>
    <c:legend>
      <c:legendPos val="r"/>
      <c:overlay val="0"/>
      <c:txPr>
        <a:bodyPr/>
        <a:lstStyle/>
        <a:p>
          <a:pPr rtl="0"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397">
          <a:noFill/>
        </a:ln>
      </c:spPr>
    </c:sideWall>
    <c:backWall>
      <c:thickness val="0"/>
      <c:spPr>
        <a:noFill/>
        <a:ln w="25397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УЭФ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23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0-41FE-BB68-691FABFC08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ФТ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</c:v>
                </c:pt>
                <c:pt idx="1">
                  <c:v>64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0-41FE-BB68-691FABFC08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ФХ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10-41FE-BB68-691FABFC084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Фармация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36</c:v>
                </c:pt>
                <c:pt idx="1">
                  <c:v>34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10-41FE-BB68-691FABFC0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963904"/>
        <c:axId val="43965440"/>
        <c:axId val="0"/>
      </c:bar3DChart>
      <c:catAx>
        <c:axId val="439639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965440"/>
        <c:crosses val="autoZero"/>
        <c:auto val="1"/>
        <c:lblAlgn val="ctr"/>
        <c:lblOffset val="100"/>
        <c:noMultiLvlLbl val="0"/>
      </c:catAx>
      <c:valAx>
        <c:axId val="4396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963904"/>
        <c:crosses val="autoZero"/>
        <c:crossBetween val="between"/>
      </c:valAx>
    </c:plotArea>
    <c:legend>
      <c:legendPos val="r"/>
      <c:overlay val="0"/>
      <c:txPr>
        <a:bodyPr/>
        <a:lstStyle/>
        <a:p>
          <a:pPr rtl="0"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5397">
          <a:noFill/>
        </a:ln>
      </c:spPr>
    </c:sideWall>
    <c:backWall>
      <c:thickness val="0"/>
      <c:spPr>
        <a:noFill/>
        <a:ln w="25397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аккредитация</c:v>
                </c:pt>
              </c:strCache>
            </c:strRef>
          </c:tx>
          <c:spPr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</c:v>
                </c:pt>
                <c:pt idx="1">
                  <c:v>127</c:v>
                </c:pt>
                <c:pt idx="2">
                  <c:v>120</c:v>
                </c:pt>
                <c:pt idx="3">
                  <c:v>113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2-4CC7-8180-FE4E3BEB0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903232"/>
        <c:axId val="105904768"/>
        <c:axId val="0"/>
      </c:bar3DChart>
      <c:catAx>
        <c:axId val="1059032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904768"/>
        <c:crosses val="autoZero"/>
        <c:auto val="1"/>
        <c:lblAlgn val="ctr"/>
        <c:lblOffset val="100"/>
        <c:noMultiLvlLbl val="0"/>
      </c:catAx>
      <c:valAx>
        <c:axId val="10590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90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397">
          <a:noFill/>
        </a:ln>
      </c:spPr>
    </c:sideWall>
    <c:backWall>
      <c:thickness val="0"/>
      <c:spPr>
        <a:noFill/>
        <a:ln w="25397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УЭФ</c:v>
                </c:pt>
              </c:strCache>
            </c:strRef>
          </c:tx>
          <c:spPr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ПП</c:v>
                </c:pt>
                <c:pt idx="1">
                  <c:v>Ординаторы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2-40C6-A4CE-832FBFE919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ФТ</c:v>
                </c:pt>
              </c:strCache>
            </c:strRef>
          </c:tx>
          <c:spPr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ПП</c:v>
                </c:pt>
                <c:pt idx="1">
                  <c:v>Ординаторы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32-40C6-A4CE-832FBFE91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315776"/>
        <c:axId val="106317312"/>
        <c:axId val="0"/>
      </c:bar3DChart>
      <c:catAx>
        <c:axId val="106315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317312"/>
        <c:crosses val="autoZero"/>
        <c:auto val="1"/>
        <c:lblAlgn val="ctr"/>
        <c:lblOffset val="100"/>
        <c:noMultiLvlLbl val="0"/>
      </c:catAx>
      <c:valAx>
        <c:axId val="10631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315776"/>
        <c:crosses val="autoZero"/>
        <c:crossBetween val="between"/>
      </c:valAx>
    </c:plotArea>
    <c:legend>
      <c:legendPos val="r"/>
      <c:overlay val="0"/>
      <c:txPr>
        <a:bodyPr/>
        <a:lstStyle/>
        <a:p>
          <a:pPr rtl="0"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4"/>
            <c:extLst>
              <c:ext xmlns:c16="http://schemas.microsoft.com/office/drawing/2014/chart" uri="{C3380CC4-5D6E-409C-BE32-E72D297353CC}">
                <c16:uniqueId val="{00000000-652F-4A17-BA02-C6781EBEE217}"/>
              </c:ext>
            </c:extLst>
          </c:dPt>
          <c:dPt>
            <c:idx val="1"/>
            <c:bubble3D val="0"/>
            <c:explosion val="26"/>
            <c:extLst>
              <c:ext xmlns:c16="http://schemas.microsoft.com/office/drawing/2014/chart" uri="{C3380CC4-5D6E-409C-BE32-E72D297353CC}">
                <c16:uniqueId val="{00000001-652F-4A17-BA02-C6781EBEE21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 dirty="0"/>
                      <a:t>За счет ФБ 184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2F-4A17-BA02-C6781EBEE2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000" b="1" dirty="0"/>
                      <a:t>За</a:t>
                    </a:r>
                    <a:r>
                      <a:rPr lang="ru-RU" sz="2000" b="1" baseline="0" dirty="0"/>
                      <a:t> счет </a:t>
                    </a:r>
                    <a:r>
                      <a:rPr lang="ru-RU" sz="2000" b="1" baseline="0" dirty="0" err="1"/>
                      <a:t>ЮиФЛ</a:t>
                    </a:r>
                    <a:r>
                      <a:rPr lang="ru-RU" sz="2000" b="1" baseline="0" dirty="0"/>
                      <a:t> 862</a:t>
                    </a:r>
                    <a:endParaRPr lang="ru-RU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2F-4A17-BA02-C6781EBEE2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="1" dirty="0"/>
                      <a:t>ФОМС </a:t>
                    </a:r>
                    <a:r>
                      <a:rPr lang="ru-RU" sz="2000" b="1" baseline="0" dirty="0"/>
                      <a:t> 45</a:t>
                    </a:r>
                    <a:endParaRPr lang="ru-RU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2F-4A17-BA02-C6781EBEE21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000" b="1"/>
                      <a:t>ФТ </a:t>
                    </a:r>
                    <a:r>
                      <a:rPr lang="en-US" sz="2000" b="1"/>
                      <a:t>310</a:t>
                    </a:r>
                    <a:endParaRPr lang="en-US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2F-4A17-BA02-C6781EBEE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 счет ФБ</c:v>
                </c:pt>
                <c:pt idx="1">
                  <c:v>За счет ЮиФЛ</c:v>
                </c:pt>
                <c:pt idx="2">
                  <c:v>ФОМС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184</c:v>
                </c:pt>
                <c:pt idx="1">
                  <c:v>862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2F-4A17-BA02-C6781EBEE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7"/>
            <c:extLst>
              <c:ext xmlns:c16="http://schemas.microsoft.com/office/drawing/2014/chart" uri="{C3380CC4-5D6E-409C-BE32-E72D297353CC}">
                <c16:uniqueId val="{00000000-4520-4E9D-A32E-8547BEEF0B16}"/>
              </c:ext>
            </c:extLst>
          </c:dPt>
          <c:dPt>
            <c:idx val="1"/>
            <c:bubble3D val="0"/>
            <c:explosion val="22"/>
            <c:extLst>
              <c:ext xmlns:c16="http://schemas.microsoft.com/office/drawing/2014/chart" uri="{C3380CC4-5D6E-409C-BE32-E72D297353CC}">
                <c16:uniqueId val="{00000001-4520-4E9D-A32E-8547BEEF0B1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 dirty="0"/>
                      <a:t>ПП 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20-4E9D-A32E-8547BEEF0B1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000" b="1" dirty="0"/>
                      <a:t>ПК 931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20-4E9D-A32E-8547BEEF0B1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="1" dirty="0"/>
                      <a:t>НМФО 110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20-4E9D-A32E-8547BEEF0B1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000" b="1"/>
                      <a:t>ФТ </a:t>
                    </a:r>
                    <a:r>
                      <a:rPr lang="en-US" sz="2000" b="1"/>
                      <a:t>310</a:t>
                    </a:r>
                    <a:endParaRPr lang="en-US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0-4E9D-A32E-8547BEEF0B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ПП</c:v>
                </c:pt>
                <c:pt idx="1">
                  <c:v>ПК</c:v>
                </c:pt>
                <c:pt idx="2">
                  <c:v>НМФО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901</c:v>
                </c:pt>
                <c:pt idx="2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20-4E9D-A32E-8547BEEF0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5"/>
            <c:extLst>
              <c:ext xmlns:c16="http://schemas.microsoft.com/office/drawing/2014/chart" uri="{C3380CC4-5D6E-409C-BE32-E72D297353CC}">
                <c16:uniqueId val="{00000000-4A28-4664-8DBF-2871DF9E40E8}"/>
              </c:ext>
            </c:extLst>
          </c:dPt>
          <c:dPt>
            <c:idx val="1"/>
            <c:bubble3D val="0"/>
            <c:explosion val="8"/>
            <c:extLst>
              <c:ext xmlns:c16="http://schemas.microsoft.com/office/drawing/2014/chart" uri="{C3380CC4-5D6E-409C-BE32-E72D297353CC}">
                <c16:uniqueId val="{00000001-4A28-4664-8DBF-2871DF9E40E8}"/>
              </c:ext>
            </c:extLst>
          </c:dPt>
          <c:dPt>
            <c:idx val="3"/>
            <c:bubble3D val="0"/>
            <c:explosion val="8"/>
            <c:extLst>
              <c:ext xmlns:c16="http://schemas.microsoft.com/office/drawing/2014/chart" uri="{C3380CC4-5D6E-409C-BE32-E72D297353CC}">
                <c16:uniqueId val="{00000002-4A28-4664-8DBF-2871DF9E40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 dirty="0"/>
                      <a:t>УЭФ</a:t>
                    </a:r>
                    <a:r>
                      <a:rPr lang="ru-RU" sz="2000" b="1" baseline="0" dirty="0"/>
                      <a:t> 261</a:t>
                    </a:r>
                    <a:endParaRPr lang="ru-RU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28-4664-8DBF-2871DF9E40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000" b="1" dirty="0"/>
                      <a:t>ФТ</a:t>
                    </a:r>
                    <a:r>
                      <a:rPr lang="ru-RU" sz="2000" b="1" baseline="0" dirty="0"/>
                      <a:t> </a:t>
                    </a:r>
                    <a:r>
                      <a:rPr lang="ru-RU" sz="2000" b="1" dirty="0"/>
                      <a:t>329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28-4664-8DBF-2871DF9E40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="1" dirty="0"/>
                      <a:t>ФХ 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28-4664-8DBF-2871DF9E40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000" b="1" dirty="0"/>
                      <a:t>Фармация 290</a:t>
                    </a:r>
                    <a:r>
                      <a:rPr lang="ru-RU" sz="2000" b="1" baseline="0" dirty="0"/>
                      <a:t> </a:t>
                    </a:r>
                    <a:endParaRPr lang="ru-RU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28-4664-8DBF-2871DF9E4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УЭФ </c:v>
                </c:pt>
                <c:pt idx="1">
                  <c:v>ФТ</c:v>
                </c:pt>
                <c:pt idx="2">
                  <c:v>ФХ</c:v>
                </c:pt>
                <c:pt idx="3">
                  <c:v>Фармация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261</c:v>
                </c:pt>
                <c:pt idx="1">
                  <c:v>329</c:v>
                </c:pt>
                <c:pt idx="2">
                  <c:v>18</c:v>
                </c:pt>
                <c:pt idx="3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28-4664-8DBF-2871DF9E4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explosion val="25"/>
            <c:extLst>
              <c:ext xmlns:c16="http://schemas.microsoft.com/office/drawing/2014/chart" uri="{C3380CC4-5D6E-409C-BE32-E72D297353CC}">
                <c16:uniqueId val="{00000000-6790-423B-B7D6-2036A3A75068}"/>
              </c:ext>
            </c:extLst>
          </c:dPt>
          <c:dPt>
            <c:idx val="3"/>
            <c:bubble3D val="0"/>
            <c:explosion val="6"/>
            <c:extLst>
              <c:ext xmlns:c16="http://schemas.microsoft.com/office/drawing/2014/chart" uri="{C3380CC4-5D6E-409C-BE32-E72D297353CC}">
                <c16:uniqueId val="{00000001-6790-423B-B7D6-2036A3A7506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 dirty="0"/>
                      <a:t>УЭФ</a:t>
                    </a:r>
                    <a:r>
                      <a:rPr lang="ru-RU" sz="2000" b="1" baseline="0" dirty="0"/>
                      <a:t> 23</a:t>
                    </a:r>
                    <a:endParaRPr lang="ru-RU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90-423B-B7D6-2036A3A750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000" b="1" dirty="0"/>
                      <a:t>ФТ</a:t>
                    </a:r>
                    <a:r>
                      <a:rPr lang="ru-RU" sz="2000" b="1" baseline="0" dirty="0"/>
                      <a:t> 64</a:t>
                    </a:r>
                    <a:endParaRPr lang="ru-RU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90-423B-B7D6-2036A3A750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="1" dirty="0"/>
                      <a:t>ФХ 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90-423B-B7D6-2036A3A7506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000" b="1" dirty="0"/>
                      <a:t>Фармация 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90-423B-B7D6-2036A3A750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УЭФ </c:v>
                </c:pt>
                <c:pt idx="1">
                  <c:v>ФТ</c:v>
                </c:pt>
                <c:pt idx="2">
                  <c:v>ФХ</c:v>
                </c:pt>
                <c:pt idx="3">
                  <c:v>Фармация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64</c:v>
                </c:pt>
                <c:pt idx="2">
                  <c:v>6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90-423B-B7D6-2036A3A75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5"/>
            <c:extLst>
              <c:ext xmlns:c16="http://schemas.microsoft.com/office/drawing/2014/chart" uri="{C3380CC4-5D6E-409C-BE32-E72D297353CC}">
                <c16:uniqueId val="{00000000-EA44-4D4B-B718-890DE3179912}"/>
              </c:ext>
            </c:extLst>
          </c:dPt>
          <c:dPt>
            <c:idx val="1"/>
            <c:bubble3D val="0"/>
            <c:explosion val="13"/>
            <c:extLst>
              <c:ext xmlns:c16="http://schemas.microsoft.com/office/drawing/2014/chart" uri="{C3380CC4-5D6E-409C-BE32-E72D297353CC}">
                <c16:uniqueId val="{00000001-EA44-4D4B-B718-890DE317991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 dirty="0"/>
                      <a:t>За счет ФБ 133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44-4D4B-B718-890DE31799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000" b="1" dirty="0"/>
                      <a:t>За</a:t>
                    </a:r>
                    <a:r>
                      <a:rPr lang="ru-RU" sz="2000" b="1" baseline="0" dirty="0"/>
                      <a:t> счет </a:t>
                    </a:r>
                    <a:r>
                      <a:rPr lang="ru-RU" sz="2000" b="1" baseline="0" dirty="0" err="1"/>
                      <a:t>ЮиФЛ</a:t>
                    </a:r>
                    <a:r>
                      <a:rPr lang="ru-RU" sz="2000" b="1" baseline="0" dirty="0"/>
                      <a:t> 846</a:t>
                    </a:r>
                    <a:endParaRPr lang="ru-RU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44-4D4B-B718-890DE31799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="1" dirty="0"/>
                      <a:t>ФОМС </a:t>
                    </a:r>
                    <a:r>
                      <a:rPr lang="ru-RU" sz="2000" b="1" baseline="0" dirty="0"/>
                      <a:t> 45</a:t>
                    </a:r>
                    <a:endParaRPr lang="ru-RU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44-4D4B-B718-890DE31799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000" b="1"/>
                      <a:t>ФТ </a:t>
                    </a:r>
                    <a:r>
                      <a:rPr lang="en-US" sz="2000" b="1"/>
                      <a:t>310</a:t>
                    </a:r>
                    <a:endParaRPr lang="en-US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44-4D4B-B718-890DE31799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 счет ФБ</c:v>
                </c:pt>
                <c:pt idx="1">
                  <c:v>За счет ЮиФЛ</c:v>
                </c:pt>
                <c:pt idx="2">
                  <c:v>ФОМС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</c:v>
                </c:pt>
                <c:pt idx="1">
                  <c:v>843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44-4D4B-B718-890DE3179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explosion val="8"/>
            <c:extLst>
              <c:ext xmlns:c16="http://schemas.microsoft.com/office/drawing/2014/chart" uri="{C3380CC4-5D6E-409C-BE32-E72D297353CC}">
                <c16:uniqueId val="{00000000-FB14-4904-B9D4-F2E9D6034389}"/>
              </c:ext>
            </c:extLst>
          </c:dPt>
          <c:dPt>
            <c:idx val="2"/>
            <c:bubble3D val="0"/>
            <c:explosion val="13"/>
            <c:extLst>
              <c:ext xmlns:c16="http://schemas.microsoft.com/office/drawing/2014/chart" uri="{C3380CC4-5D6E-409C-BE32-E72D297353CC}">
                <c16:uniqueId val="{00000001-FB14-4904-B9D4-F2E9D60343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 dirty="0"/>
                      <a:t>ПП 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14-4904-B9D4-F2E9D60343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000" b="1" dirty="0"/>
                      <a:t>ПК 816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14-4904-B9D4-F2E9D60343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="1" dirty="0"/>
                      <a:t>НМФО 127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14-4904-B9D4-F2E9D60343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000" b="1"/>
                      <a:t>ФТ </a:t>
                    </a:r>
                    <a:r>
                      <a:rPr lang="en-US" sz="2000" b="1"/>
                      <a:t>310</a:t>
                    </a:r>
                    <a:endParaRPr lang="en-US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14-4904-B9D4-F2E9D6034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ПП</c:v>
                </c:pt>
                <c:pt idx="1">
                  <c:v>ПК</c:v>
                </c:pt>
                <c:pt idx="2">
                  <c:v>НМФО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</c:v>
                </c:pt>
                <c:pt idx="1">
                  <c:v>816</c:v>
                </c:pt>
                <c:pt idx="2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14-4904-B9D4-F2E9D6034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 dirty="0"/>
                      <a:t>УЭФ</a:t>
                    </a:r>
                    <a:r>
                      <a:rPr lang="ru-RU" sz="2000" b="1" baseline="0" dirty="0"/>
                      <a:t> 366</a:t>
                    </a:r>
                    <a:endParaRPr lang="ru-RU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5A-42B1-85B3-090696E66C8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000" b="1" dirty="0"/>
                      <a:t>ФТ 296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5A-42B1-85B3-090696E66C8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="1" dirty="0"/>
                      <a:t>ФХ  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5A-42B1-85B3-090696E66C8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000" b="1" dirty="0"/>
                      <a:t>Фармация 203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5A-42B1-85B3-090696E66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УЭФ </c:v>
                </c:pt>
                <c:pt idx="1">
                  <c:v>ФТ</c:v>
                </c:pt>
                <c:pt idx="2">
                  <c:v>ФХ</c:v>
                </c:pt>
                <c:pt idx="3">
                  <c:v>Фармафия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366</c:v>
                </c:pt>
                <c:pt idx="1">
                  <c:v>341</c:v>
                </c:pt>
                <c:pt idx="2">
                  <c:v>33</c:v>
                </c:pt>
                <c:pt idx="3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5A-42B1-85B3-090696E66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D443E-9879-435D-9089-1A71E34773C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C6605-1563-4755-8A9B-89CFC91F8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8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</a:rPr>
              <a:t>ДОТ и ЭО  - </a:t>
            </a:r>
            <a:r>
              <a:rPr lang="ru-RU" b="1" dirty="0" err="1">
                <a:solidFill>
                  <a:srgbClr val="C00000"/>
                </a:solidFill>
                <a:latin typeface="Arial" pitchFamily="34" charset="0"/>
              </a:rPr>
              <a:t>дист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</a:rPr>
              <a:t>. Обр. </a:t>
            </a:r>
            <a:r>
              <a:rPr lang="ru-RU" b="1" dirty="0" err="1">
                <a:solidFill>
                  <a:srgbClr val="C00000"/>
                </a:solidFill>
                <a:latin typeface="Arial" pitchFamily="34" charset="0"/>
              </a:rPr>
              <a:t>техн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</a:rPr>
              <a:t> и эл. Обр.</a:t>
            </a:r>
          </a:p>
          <a:p>
            <a:pPr>
              <a:defRPr/>
            </a:pPr>
            <a:r>
              <a:rPr lang="ru-RU" dirty="0">
                <a:latin typeface="+mn-lt"/>
              </a:rPr>
              <a:t>Федеральный закон "Об образовании в Российской Федерации" от 29.12.2012 N 273-ФЗ удостоверяет право организаций, осуществляющих образовательную деятельность, на применение электронного обучения (ЭО) и дистанционных образовательных технологий (ДОТ). </a:t>
            </a:r>
            <a:endParaRPr lang="ru-RU" dirty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800F37-FAF5-4815-B8B2-AF67418101D9}" type="slidenum">
              <a:rPr lang="ru-RU" smtClean="0">
                <a:solidFill>
                  <a:srgbClr val="000000"/>
                </a:solidFill>
              </a:rPr>
              <a:pPr/>
              <a:t>15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464" indent="-2851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714" indent="-22814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7000" indent="-22814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285" indent="-22814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5F852E-D623-45D8-AB7E-1F3E92249DF1}" type="slidenum">
              <a:rPr 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18</a:t>
            </a:fld>
            <a:endParaRPr lang="ru-RU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/>
              <a:t>ТФОМС - за счет средств нормированного страхового запаса территориального ФОМС (фонда обязат. мед. страхования)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B9871D-0964-4C3B-BCC5-C24EC230B72D}" type="slidenum">
              <a:rPr lang="ru-RU" smtClean="0">
                <a:solidFill>
                  <a:srgbClr val="000000"/>
                </a:solidFill>
              </a:rPr>
              <a:pPr/>
              <a:t>20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/>
              <a:t>ТФОМС - за счет средств нормированного страхового запаса территориального ФОМС (фонда обязат. мед. страхования)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44050B-FD1F-48C1-B0BE-AF5D64613CD6}" type="slidenum">
              <a:rPr lang="ru-RU" smtClean="0">
                <a:solidFill>
                  <a:srgbClr val="000000"/>
                </a:solidFill>
              </a:rPr>
              <a:pPr/>
              <a:t>21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49080"/>
            <a:ext cx="7772400" cy="20002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dirty="0"/>
              <a:t>О повышении квалификации специалистов на кафедре фармации ИДПО 2018-2020 </a:t>
            </a:r>
            <a:r>
              <a:rPr lang="ru-RU" sz="2800" dirty="0" err="1"/>
              <a:t>гг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66678"/>
            <a:ext cx="7992888" cy="3323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000" b="1" i="1" dirty="0">
                <a:latin typeface="+mj-lt"/>
              </a:rPr>
              <a:t>ФГБОУ ВО Башкирский государственный медицинский университет МЗ РФ</a:t>
            </a:r>
            <a:br>
              <a:rPr lang="ru-RU" altLang="ru-RU" sz="3000" b="1" i="1" dirty="0">
                <a:latin typeface="+mj-lt"/>
              </a:rPr>
            </a:br>
            <a:r>
              <a:rPr lang="ru-RU" altLang="ru-RU" sz="3000" b="1" i="1" dirty="0">
                <a:latin typeface="+mj-lt"/>
              </a:rPr>
              <a:t>кафедра фармации ИДПО </a:t>
            </a:r>
          </a:p>
          <a:p>
            <a:pPr algn="ctr">
              <a:defRPr/>
            </a:pPr>
            <a:br>
              <a:rPr lang="ru-RU" altLang="ru-RU" sz="3000" b="1" i="1" dirty="0">
                <a:latin typeface="+mj-lt"/>
              </a:rPr>
            </a:br>
            <a:r>
              <a:rPr lang="ru-RU" altLang="ru-RU" sz="3000" b="1" i="1" dirty="0">
                <a:latin typeface="+mj-lt"/>
              </a:rPr>
              <a:t>заведующий кафедрой,  </a:t>
            </a:r>
            <a:r>
              <a:rPr lang="ru-RU" altLang="ru-RU" sz="3000" b="1" i="1" dirty="0" err="1">
                <a:latin typeface="+mj-lt"/>
              </a:rPr>
              <a:t>д.фарм.н</a:t>
            </a:r>
            <a:r>
              <a:rPr lang="ru-RU" altLang="ru-RU" sz="3000" b="1" i="1" dirty="0">
                <a:latin typeface="+mj-lt"/>
              </a:rPr>
              <a:t>., профессор</a:t>
            </a:r>
            <a:br>
              <a:rPr lang="ru-RU" altLang="ru-RU" sz="3000" b="1" i="1" dirty="0">
                <a:latin typeface="+mj-lt"/>
              </a:rPr>
            </a:br>
            <a:br>
              <a:rPr lang="ru-RU" altLang="ru-RU" sz="3000" b="1" i="1" dirty="0">
                <a:latin typeface="+mj-lt"/>
              </a:rPr>
            </a:br>
            <a:r>
              <a:rPr lang="ru-RU" altLang="ru-RU" sz="3000" b="1" i="1" dirty="0">
                <a:latin typeface="+mj-lt"/>
              </a:rPr>
              <a:t>КАТАЕВ ВАЛЕРИЙ АЛЕКСЕЕВИЧ</a:t>
            </a:r>
            <a:endParaRPr lang="ru-RU" sz="30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5337"/>
              </p:ext>
            </p:extLst>
          </p:nvPr>
        </p:nvGraphicFramePr>
        <p:xfrm>
          <a:off x="179512" y="1268760"/>
          <a:ext cx="7215187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78431" y="332656"/>
            <a:ext cx="8470294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Профессиональна переподготовка и повышение квалификации (а), НМФО (б) по специальностям </a:t>
            </a:r>
          </a:p>
        </p:txBody>
      </p:sp>
      <p:graphicFrame>
        <p:nvGraphicFramePr>
          <p:cNvPr id="9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290880"/>
              </p:ext>
            </p:extLst>
          </p:nvPr>
        </p:nvGraphicFramePr>
        <p:xfrm>
          <a:off x="1763688" y="3933056"/>
          <a:ext cx="6927155" cy="249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556792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а)</a:t>
            </a:r>
            <a:r>
              <a:rPr lang="ru-RU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365104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б) </a:t>
            </a:r>
          </a:p>
        </p:txBody>
      </p:sp>
    </p:spTree>
    <p:extLst>
      <p:ext uri="{BB962C8B-B14F-4D97-AF65-F5344CB8AC3E}">
        <p14:creationId xmlns:p14="http://schemas.microsoft.com/office/powerpoint/2010/main" val="409636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89021"/>
            <a:ext cx="7416824" cy="361342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2186" y="260648"/>
            <a:ext cx="8470294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Ежегодно более 10 циклов профессиональной переподготовки, около 30 повышения квалификации и более 20 НМФО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2186" y="1700808"/>
            <a:ext cx="8470294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Программы, размещенные на edu.rosminzdrav.ru</a:t>
            </a:r>
            <a:b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 всем фармацевтическим специальностям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ВО (18 ДПП), в </a:t>
            </a:r>
            <a:r>
              <a:rPr lang="ru-RU" sz="3000" b="1" kern="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т.ч</a:t>
            </a: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 СПО  (1 ДПП)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307715"/>
              </p:ext>
            </p:extLst>
          </p:nvPr>
        </p:nvGraphicFramePr>
        <p:xfrm>
          <a:off x="539552" y="332656"/>
          <a:ext cx="8208912" cy="614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34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Дополнительные профессиональные программы НМФО по ТФ ПС</a:t>
                      </a:r>
                    </a:p>
                  </a:txBody>
                  <a:tcPr marL="91443" marR="91443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ТФ ПС «Специалист в области управления фармацевтической деятельностью»</a:t>
                      </a:r>
                    </a:p>
                  </a:txBody>
                  <a:tcPr marL="91443" marR="91443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Стандарты качества деятельности ФО </a:t>
                      </a:r>
                    </a:p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Анализ текущего ресурсного обеспечения ФО </a:t>
                      </a:r>
                    </a:p>
                  </a:txBody>
                  <a:tcPr marL="91443" marR="91443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ТФ ПС «Провизор-аналитик»</a:t>
                      </a:r>
                    </a:p>
                  </a:txBody>
                  <a:tcPr marL="91443" marR="91443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Современные аспекты контроля качества  лекарственных средств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ТФ ПС «Провизор»</a:t>
                      </a:r>
                    </a:p>
                  </a:txBody>
                  <a:tcPr marL="91443" marR="91443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Приемочный контроль и хранение ТАА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Оптовая, розничная торговля, отпуск  ЛП и других ТАА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Актуальные аспекты обращения МИ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Фармацевтическое консультирование населения и медицинских работников по ТАА, применяемым для профилактики и лечения респираторных заболеваний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Современные аспекты применения 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нутрицевтиков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парафармацевтиков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Современные аспекты технологии лекарственных форм 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Фармацевтическое консультирование населения и медицинских работников по ТАА для профилактики и лечения заболеваний ЖКТ</a:t>
                      </a:r>
                    </a:p>
                  </a:txBody>
                  <a:tcPr marL="91443" marR="91443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62345"/>
              </p:ext>
            </p:extLst>
          </p:nvPr>
        </p:nvGraphicFramePr>
        <p:xfrm>
          <a:off x="539552" y="2636912"/>
          <a:ext cx="8136904" cy="213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Дополнительные профессиональные программы повышения квалификации НО по ТФ ПС</a:t>
                      </a:r>
                    </a:p>
                  </a:txBody>
                  <a:tcPr marL="91443" marR="91443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9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ТФ проекта  ПС «Фармацевт»</a:t>
                      </a:r>
                    </a:p>
                  </a:txBody>
                  <a:tcPr marL="91443" marR="91443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Хранение товаров аптечного ассортимента. Приемочный контроль в фармацевтической организации</a:t>
                      </a:r>
                    </a:p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Изготовление лекарственных препаратов в условиях аптечной организации</a:t>
                      </a:r>
                    </a:p>
                  </a:txBody>
                  <a:tcPr marL="91443" marR="91443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099585"/>
              </p:ext>
            </p:extLst>
          </p:nvPr>
        </p:nvGraphicFramePr>
        <p:xfrm>
          <a:off x="395536" y="4869161"/>
          <a:ext cx="8496943" cy="1689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1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Дополнительные профессиональные программы (144 ч), размещенные на портале  </a:t>
                      </a:r>
                      <a:r>
                        <a:rPr kumimoji="0" lang="en-U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edu.rosminzdrav.ru</a:t>
                      </a:r>
                      <a:endParaRPr kumimoji="0" lang="ru-RU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0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Фармацевтическая технология</a:t>
                      </a:r>
                    </a:p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Управление и экономика фармации</a:t>
                      </a:r>
                    </a:p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Фармацевтическая химия и фармакогнозия</a:t>
                      </a:r>
                    </a:p>
                  </a:txBody>
                  <a:tcPr marL="91443" marR="91443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444799"/>
              </p:ext>
            </p:extLst>
          </p:nvPr>
        </p:nvGraphicFramePr>
        <p:xfrm>
          <a:off x="539552" y="260648"/>
          <a:ext cx="8136904" cy="2292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9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08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ДПП ПК НМФО по ТФ ПС по запросу работодателей</a:t>
                      </a: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ТФ ПС «Специалист в области управления фармацевтической деятельностью», «Провизор»</a:t>
                      </a: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Правовые, нормативные и фармакологические аспекты применения наркотических средств и психотропных веществ </a:t>
                      </a: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9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ТФ ПС «Провизор-аналитик», «Специалист по промышленной фармации в области контроля качества лекарственных средств», «Специалист по </a:t>
                      </a:r>
                      <a:r>
                        <a:rPr kumimoji="0" lang="ru-RU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валидации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(квалификации) фармацевтического производства»</a:t>
                      </a: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 Методы фармацевтического анализа лекарственных средств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>
            <a:off x="6472238" y="1593850"/>
            <a:ext cx="2381250" cy="952500"/>
          </a:xfrm>
          <a:prstGeom prst="irregularSeal2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Впервые</a:t>
            </a:r>
            <a:endParaRPr lang="ru-RU" sz="1100" kern="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61928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dirty="0">
                <a:ea typeface="Calibri" pitchFamily="34" charset="0"/>
                <a:cs typeface="Times New Roman" pitchFamily="18" charset="0"/>
              </a:rPr>
              <a:t>Обучающиеся: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выпускники ФГБОУ ВО «Санкт-Петербургский химико-фармацевтический университет» Минздрава России, ФГБОУ ВО «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Ор.ГМУ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» Минздрава России, ФГБОУ ВО «ЮУГМУ» Минздрава России.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5" name="Рисунок 7"/>
          <p:cNvPicPr>
            <a:picLocks noChangeAspect="1" noChangeArrowheads="1"/>
          </p:cNvPicPr>
          <p:nvPr/>
        </p:nvPicPr>
        <p:blipFill>
          <a:blip r:embed="rId2" cstate="print"/>
          <a:srcRect l="9705" t="18571" r="62354" b="37143"/>
          <a:stretch>
            <a:fillRect/>
          </a:stretch>
        </p:blipFill>
        <p:spPr bwMode="auto">
          <a:xfrm>
            <a:off x="323850" y="2563813"/>
            <a:ext cx="1658938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4730750"/>
            <a:ext cx="2736850" cy="17478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2699792" y="2525787"/>
            <a:ext cx="59705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a typeface="Calibri" pitchFamily="34" charset="0"/>
                <a:cs typeface="Times New Roman" pitchFamily="18" charset="0"/>
              </a:rPr>
              <a:t>Обучение проходило на базе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симуляционного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центра,  оснащенного в соответствие  с требованиями, предъявляемыми при аккредитации по специальности фармация.</a:t>
            </a: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4" cstate="print"/>
          <a:srcRect t="3847" b="-1"/>
          <a:stretch/>
        </p:blipFill>
        <p:spPr bwMode="auto">
          <a:xfrm>
            <a:off x="6615113" y="3649663"/>
            <a:ext cx="2095500" cy="1282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 cstate="print"/>
          <a:srcRect l="1296" t="4147" r="38116"/>
          <a:stretch/>
        </p:blipFill>
        <p:spPr bwMode="auto">
          <a:xfrm>
            <a:off x="6735763" y="5197475"/>
            <a:ext cx="1989137" cy="1544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30" name="Рисунок 13"/>
          <p:cNvPicPr>
            <a:picLocks noChangeAspect="1" noChangeArrowheads="1"/>
          </p:cNvPicPr>
          <p:nvPr/>
        </p:nvPicPr>
        <p:blipFill>
          <a:blip r:embed="rId6" cstate="print"/>
          <a:srcRect l="2174" t="12166" r="7487" b="5478"/>
          <a:stretch>
            <a:fillRect/>
          </a:stretch>
        </p:blipFill>
        <p:spPr bwMode="auto">
          <a:xfrm>
            <a:off x="2171700" y="3986213"/>
            <a:ext cx="1657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Рисунок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4011613"/>
            <a:ext cx="17430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12614" y="260648"/>
            <a:ext cx="8352927" cy="1231969"/>
          </a:xfrm>
          <a:prstGeom prst="rect">
            <a:avLst/>
          </a:prstGeom>
          <a:solidFill>
            <a:srgbClr val="BBE0E3"/>
          </a:solidFill>
          <a:ln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ПК «Актуальные вопросы подготовки к первичной аккредитации специалистов в симулированных условиях» (72 ч.)</a:t>
            </a:r>
          </a:p>
        </p:txBody>
      </p:sp>
    </p:spTree>
    <p:extLst>
      <p:ext uri="{BB962C8B-B14F-4D97-AF65-F5344CB8AC3E}">
        <p14:creationId xmlns:p14="http://schemas.microsoft.com/office/powerpoint/2010/main" val="13384863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792538" y="636588"/>
            <a:ext cx="2144712" cy="434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1775" y="617538"/>
            <a:ext cx="3175000" cy="587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508375" y="3630613"/>
            <a:ext cx="420688" cy="1301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821113" y="4614863"/>
            <a:ext cx="465137" cy="101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126" name="Picture 2" descr="https://images.aif.ru/008/297/eae536d3eb51ab2a0be034595c133c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099" y="1340768"/>
            <a:ext cx="11652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https://images.aif.ru/011/333/1583567c6b6a6c93146fd45e2a70b5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675" y="2814638"/>
            <a:ext cx="11588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AutoShape 6" descr="https://www.pharmanewsonline.com/wp-content/uploads/2017/11/GPP-logo-hi-res.jpg"/>
          <p:cNvSpPr>
            <a:spLocks noChangeAspect="1" noChangeArrowheads="1"/>
          </p:cNvSpPr>
          <p:nvPr/>
        </p:nvSpPr>
        <p:spPr bwMode="auto">
          <a:xfrm>
            <a:off x="115888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9" name="AutoShape 8" descr="https://www.pharmanewsonline.com/wp-content/uploads/2017/11/GPP-logo-hi-res.jpg"/>
          <p:cNvSpPr>
            <a:spLocks noChangeAspect="1" noChangeArrowheads="1"/>
          </p:cNvSpPr>
          <p:nvPr/>
        </p:nvSpPr>
        <p:spPr bwMode="auto">
          <a:xfrm>
            <a:off x="230188" y="793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30" name="AutoShape 10" descr="https://www.pharmanewsonline.com/wp-content/uploads/2017/11/GPP-logo-hi-res.jpg"/>
          <p:cNvSpPr>
            <a:spLocks noChangeAspect="1" noChangeArrowheads="1"/>
          </p:cNvSpPr>
          <p:nvPr/>
        </p:nvSpPr>
        <p:spPr bwMode="auto">
          <a:xfrm>
            <a:off x="344488" y="16033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31" name="AutoShape 12" descr="https://www.pharmanewsonline.com/wp-content/uploads/2017/11/GPP-logo-hi-res.jpg"/>
          <p:cNvSpPr>
            <a:spLocks noChangeAspect="1" noChangeArrowheads="1"/>
          </p:cNvSpPr>
          <p:nvPr/>
        </p:nvSpPr>
        <p:spPr bwMode="auto">
          <a:xfrm>
            <a:off x="458788" y="31273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32" name="AutoShape 14" descr="https://www.pharmanewsonline.com/wp-content/uploads/2017/11/GPP-logo-hi-res.jpg"/>
          <p:cNvSpPr>
            <a:spLocks noChangeAspect="1" noChangeArrowheads="1"/>
          </p:cNvSpPr>
          <p:nvPr/>
        </p:nvSpPr>
        <p:spPr bwMode="auto">
          <a:xfrm>
            <a:off x="573088" y="46513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33" name="Picture 17" descr="https://dz.avo.ru/image/journal/article?img_id=6563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675" y="4276204"/>
            <a:ext cx="12192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9" descr="http://medioll.ru/media/cc2aac89739c1b292d5b871588ad9b8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875" y="5876925"/>
            <a:ext cx="168433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231775" y="312738"/>
            <a:ext cx="8580438" cy="758825"/>
          </a:xfrm>
          <a:prstGeom prst="rect">
            <a:avLst/>
          </a:prstGeom>
          <a:solidFill>
            <a:srgbClr val="BBE0E3"/>
          </a:solidFill>
          <a:ln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ДОТ и ЭО, реализуемые в рамках ДПП ПК НМФО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52521"/>
              </p:ext>
            </p:extLst>
          </p:nvPr>
        </p:nvGraphicFramePr>
        <p:xfrm>
          <a:off x="538163" y="1243013"/>
          <a:ext cx="6640512" cy="4907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ЭУК </a:t>
                      </a:r>
                      <a:r>
                        <a:rPr lang="ru-RU" sz="2000" i="0" u="none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(реализуются на учебном портале БГМУ)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ДПП ПК НО</a:t>
                      </a:r>
                    </a:p>
                    <a:p>
                      <a:pPr algn="ctr"/>
                      <a:endParaRPr lang="ru-RU" sz="1600" i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Хранение ТАА.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Приемочный контроль ЛС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Приемочный контроль и хранение  ЛС и других ТАА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Оптовая, розничная торговля, отпуск лекарственных препаратов и других ТАА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Оптовая, розничная торговля, отпуск ЛП и других ТАА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Современные концепции и модели управления качеством в ФО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Стандарты качества деятельности ФО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Правовые, нормативные и фармакологические аспекты применения  НС и ПВ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Правовые, нормативные и фармакологические аспекты применения  НС и ПВ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Обращение  МИ в РФ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Актуальные аспекты обращения МИ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Оценка эффективности ресурсного обеспечения ФО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Анализ текущего ресурсного обеспечения ФО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68440"/>
              </p:ext>
            </p:extLst>
          </p:nvPr>
        </p:nvGraphicFramePr>
        <p:xfrm>
          <a:off x="323528" y="154244"/>
          <a:ext cx="8416106" cy="653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1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ДПП ПК </a:t>
                      </a:r>
                      <a:endParaRPr lang="ru-RU" sz="2000" i="0" u="non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Видеоматериалы, разработанные сотрудниками кафедры фармации ИДПО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ДПП ПК НМФО 36 ч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Хранение ТАА. Приемочный контроль ЛС по специальности «фармацевтическая технология».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ДПП ПК НМФО 36 ч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Хранение товаров аптечного ассортимента. Приемочный контроль в ФО по специальности «фармация».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ДПП ПК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НМФО 36ч  Актуальные аспекты обращения ИЛП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по специальности «фармацевтическая технология».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ДПП ПК Актуальные вопросы подготовки к первичной аккредитации специалистов в симулированных условиях» по специальности «фармация» 72 ч.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ДПП ПК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НМФО 36ч Актуальные аспекты обращения МИ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по специальности «фармацевтическая технология».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ДПП ПК 144ч Фармацевтическая технология.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ДПП ПК НМФО 36ч Современные аспекты технологии лекарственных форм по специальности «фармацевтическая технология».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ДПП ПК НМФО 36ч Изготовление лекарственных препаратов в условиях аптечной организации по специальности «Фармация».</a:t>
                      </a: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20330"/>
            <a:ext cx="2474583" cy="14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9891" r="22071" b="25514"/>
          <a:stretch/>
        </p:blipFill>
        <p:spPr bwMode="auto">
          <a:xfrm>
            <a:off x="251520" y="1340768"/>
            <a:ext cx="5093140" cy="314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5796136" y="1556792"/>
            <a:ext cx="2857500" cy="500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http://fmza.ru/ 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20510" t="11975" r="27037" b="24268"/>
          <a:stretch/>
        </p:blipFill>
        <p:spPr bwMode="auto">
          <a:xfrm>
            <a:off x="4453268" y="3429000"/>
            <a:ext cx="4443009" cy="29973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395287" y="332656"/>
            <a:ext cx="8569325" cy="792088"/>
          </a:xfrm>
          <a:prstGeom prst="rect">
            <a:avLst/>
          </a:prstGeom>
          <a:solidFill>
            <a:srgbClr val="BBE0E3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3000" b="1" dirty="0">
                <a:latin typeface="+mj-lt"/>
                <a:ea typeface="Segoe UI" panose="020B0502040204020203" pitchFamily="34" charset="0"/>
                <a:cs typeface="Times New Roman" pitchFamily="18" charset="0"/>
              </a:rPr>
              <a:t>Подготовка к аккредитации по всем фармацевтическим специальностям</a:t>
            </a:r>
          </a:p>
        </p:txBody>
      </p:sp>
    </p:spTree>
    <p:extLst>
      <p:ext uri="{BB962C8B-B14F-4D97-AF65-F5344CB8AC3E}">
        <p14:creationId xmlns:p14="http://schemas.microsoft.com/office/powerpoint/2010/main" val="79630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48488" y="4525963"/>
            <a:ext cx="33289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20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14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6867" name="TextBox 8"/>
          <p:cNvSpPr txBox="1">
            <a:spLocks noChangeArrowheads="1"/>
          </p:cNvSpPr>
          <p:nvPr/>
        </p:nvSpPr>
        <p:spPr bwMode="auto">
          <a:xfrm>
            <a:off x="261045" y="968375"/>
            <a:ext cx="6665913" cy="163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dirty="0">
                <a:latin typeface="+mn-lt"/>
                <a:cs typeface="Times New Roman" pitchFamily="18" charset="0"/>
              </a:rPr>
              <a:t>В соответствии с Постановлением Правительства РФ </a:t>
            </a:r>
          </a:p>
          <a:p>
            <a:pPr eaLnBrk="1" hangingPunct="1"/>
            <a:r>
              <a:rPr lang="ru-RU" sz="2000" dirty="0">
                <a:latin typeface="+mn-lt"/>
                <a:cs typeface="Times New Roman" pitchFamily="18" charset="0"/>
              </a:rPr>
              <a:t>№1069 от 21 декабря 2011г. «О финансовом обеспечении создания обучающих </a:t>
            </a:r>
            <a:r>
              <a:rPr lang="ru-RU" sz="2000" dirty="0" err="1">
                <a:latin typeface="+mn-lt"/>
                <a:cs typeface="Times New Roman" pitchFamily="18" charset="0"/>
              </a:rPr>
              <a:t>симуляционных</a:t>
            </a:r>
            <a:r>
              <a:rPr lang="ru-RU" sz="2000" dirty="0">
                <a:latin typeface="+mn-lt"/>
                <a:cs typeface="Times New Roman" pitchFamily="18" charset="0"/>
              </a:rPr>
              <a:t> центров в федеральных государственных бюджетных учреждениях» открыт </a:t>
            </a:r>
            <a:r>
              <a:rPr lang="ru-RU" sz="2000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Обучающий </a:t>
            </a:r>
            <a:r>
              <a:rPr lang="ru-RU" sz="2000" u="sng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симуляционный</a:t>
            </a:r>
            <a:r>
              <a:rPr lang="ru-RU" sz="2000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центр </a:t>
            </a:r>
            <a:endParaRPr lang="ru-RU" sz="2000" i="1" u="sng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Picture 2" descr="E:\Аккредитация\Фото первичная аккредитация\IMG_0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6" y="2822110"/>
            <a:ext cx="5112568" cy="340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F:\Фото ВСЕ\Фото первичная аккредитация\IMG_05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69" y="3284984"/>
            <a:ext cx="3247356" cy="21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395287" y="260648"/>
            <a:ext cx="8569325" cy="521320"/>
          </a:xfrm>
          <a:prstGeom prst="rect">
            <a:avLst/>
          </a:prstGeom>
          <a:solidFill>
            <a:srgbClr val="BBE0E3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5000"/>
              </a:lnSpc>
              <a:spcBef>
                <a:spcPts val="0"/>
              </a:spcBef>
              <a:defRPr/>
            </a:pPr>
            <a:r>
              <a:rPr lang="ru-RU" sz="3000" b="1" dirty="0" err="1">
                <a:latin typeface="+mj-lt"/>
                <a:ea typeface="Segoe UI" panose="020B0502040204020203" pitchFamily="34" charset="0"/>
                <a:cs typeface="Times New Roman" pitchFamily="18" charset="0"/>
              </a:rPr>
              <a:t>Симуляционно</a:t>
            </a:r>
            <a:r>
              <a:rPr lang="ru-RU" sz="3000" b="1" dirty="0">
                <a:latin typeface="+mj-lt"/>
                <a:ea typeface="Segoe UI" panose="020B0502040204020203" pitchFamily="34" charset="0"/>
                <a:cs typeface="Times New Roman" pitchFamily="18" charset="0"/>
              </a:rPr>
              <a:t>-аттестационный центр «Аптека»</a:t>
            </a:r>
          </a:p>
        </p:txBody>
      </p:sp>
    </p:spTree>
    <p:extLst>
      <p:ext uri="{BB962C8B-B14F-4D97-AF65-F5344CB8AC3E}">
        <p14:creationId xmlns:p14="http://schemas.microsoft.com/office/powerpoint/2010/main" val="1618778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51520" y="260648"/>
            <a:ext cx="4104456" cy="2376264"/>
          </a:xfrm>
          <a:prstGeom prst="rect">
            <a:avLst/>
          </a:prstGeom>
          <a:solidFill>
            <a:srgbClr val="BBE0E3"/>
          </a:solidFill>
          <a:ln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Первичная аккредитации по специальности фармация с 2016 по 2020 гг.</a:t>
            </a: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163594"/>
              </p:ext>
            </p:extLst>
          </p:nvPr>
        </p:nvGraphicFramePr>
        <p:xfrm>
          <a:off x="395536" y="3068960"/>
          <a:ext cx="381642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788024" y="260648"/>
            <a:ext cx="4127864" cy="2376264"/>
          </a:xfrm>
          <a:prstGeom prst="rect">
            <a:avLst/>
          </a:prstGeom>
          <a:solidFill>
            <a:srgbClr val="BBE0E3"/>
          </a:solidFill>
          <a:ln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Первичная специализированная аккредитация фармацевтическим специальностям  в 2020 г.</a:t>
            </a:r>
          </a:p>
        </p:txBody>
      </p:sp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612393"/>
              </p:ext>
            </p:extLst>
          </p:nvPr>
        </p:nvGraphicFramePr>
        <p:xfrm>
          <a:off x="4619707" y="3140968"/>
          <a:ext cx="429618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75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692" t="1138" r="6676" b="2123"/>
          <a:stretch>
            <a:fillRect/>
          </a:stretch>
        </p:blipFill>
        <p:spPr bwMode="auto">
          <a:xfrm>
            <a:off x="2143108" y="836712"/>
            <a:ext cx="4857784" cy="408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44" y="4857760"/>
            <a:ext cx="8786874" cy="1725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>
                <a:latin typeface="+mj-lt"/>
                <a:ea typeface="+mj-ea"/>
                <a:cs typeface="+mj-cs"/>
              </a:rPr>
              <a:t>Штат кафедры</a:t>
            </a:r>
            <a:r>
              <a:rPr lang="en-US" sz="2400" noProof="0" dirty="0">
                <a:latin typeface="+mj-lt"/>
                <a:ea typeface="+mj-ea"/>
                <a:cs typeface="+mj-cs"/>
              </a:rPr>
              <a:t>: </a:t>
            </a:r>
            <a:r>
              <a:rPr lang="ru-RU" sz="2400" noProof="0" dirty="0">
                <a:latin typeface="+mj-lt"/>
                <a:ea typeface="+mj-ea"/>
                <a:cs typeface="+mj-cs"/>
              </a:rPr>
              <a:t>ППС -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Зав.каф</a:t>
            </a:r>
            <a:r>
              <a:rPr lang="ru-RU" sz="2400" dirty="0">
                <a:latin typeface="+mj-lt"/>
                <a:ea typeface="+mj-ea"/>
                <a:cs typeface="+mj-cs"/>
              </a:rPr>
              <a:t>. проф.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latin typeface="+mj-lt"/>
                <a:ea typeface="+mj-ea"/>
                <a:cs typeface="+mj-cs"/>
              </a:rPr>
              <a:t>Катаев В.А., проф. Латыпова Г.М., доц.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Иксанова</a:t>
            </a:r>
            <a:r>
              <a:rPr lang="ru-RU" sz="2400" dirty="0">
                <a:latin typeface="+mj-lt"/>
                <a:ea typeface="+mj-ea"/>
                <a:cs typeface="+mj-cs"/>
              </a:rPr>
              <a:t> Г.Р., доц. Аюпова Г.В., доц.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Уразлина</a:t>
            </a:r>
            <a:r>
              <a:rPr lang="ru-RU" sz="2400" dirty="0">
                <a:latin typeface="+mj-lt"/>
                <a:ea typeface="+mj-ea"/>
                <a:cs typeface="+mj-cs"/>
              </a:rPr>
              <a:t> О.И.,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latin typeface="+mj-lt"/>
                <a:ea typeface="+mj-ea"/>
                <a:cs typeface="+mj-cs"/>
              </a:rPr>
              <a:t>доц. Федотова А.А., ст. преп.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Халиков</a:t>
            </a:r>
            <a:r>
              <a:rPr lang="ru-RU" sz="2400" dirty="0">
                <a:latin typeface="+mj-lt"/>
                <a:ea typeface="+mj-ea"/>
                <a:cs typeface="+mj-cs"/>
              </a:rPr>
              <a:t> Р.А.,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latin typeface="+mj-lt"/>
                <a:ea typeface="+mj-ea"/>
                <a:cs typeface="+mj-cs"/>
              </a:rPr>
              <a:t>старший лаборант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Исхакова</a:t>
            </a:r>
            <a:r>
              <a:rPr lang="ru-RU" sz="2400" dirty="0">
                <a:latin typeface="+mj-lt"/>
                <a:ea typeface="+mj-ea"/>
                <a:cs typeface="+mj-cs"/>
              </a:rPr>
              <a:t> Л.М., лаборант Васильева С.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31578" y="116632"/>
            <a:ext cx="8145462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Кафедра фармации ИДПО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00088"/>
            <a:ext cx="3168352" cy="3484847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u="sng" dirty="0">
                <a:latin typeface="+mj-lt"/>
                <a:cs typeface="Times New Roman" pitchFamily="18" charset="0"/>
              </a:rPr>
              <a:t>Управление и экономика фармации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latin typeface="+mj-lt"/>
                <a:cs typeface="Times New Roman" pitchFamily="18" charset="0"/>
              </a:rPr>
              <a:t>Стандарты качества деятельности фармацевтической организации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latin typeface="+mj-lt"/>
                <a:cs typeface="Times New Roman" pitchFamily="18" charset="0"/>
              </a:rPr>
              <a:t>Правовые, нормативные и фармакологические аспекты применения наркотических средств и психотропных веществ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latin typeface="+mj-lt"/>
                <a:cs typeface="Times New Roman" pitchFamily="18" charset="0"/>
              </a:rPr>
              <a:t>Анализ текущего ресурсного обеспечения фармацевтической организации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latin typeface="+mj-lt"/>
                <a:cs typeface="Times New Roman" pitchFamily="18" charset="0"/>
              </a:rPr>
              <a:t>Управление и экономика фармации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47864" y="807592"/>
            <a:ext cx="3600400" cy="2160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u="sng" dirty="0">
                <a:latin typeface="+mj-lt"/>
                <a:cs typeface="Times New Roman" pitchFamily="18" charset="0"/>
              </a:rPr>
              <a:t>Фармацевтическая технология 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500" b="1" dirty="0">
              <a:latin typeface="+mj-lt"/>
              <a:cs typeface="Times New Roman" pitchFamily="18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latin typeface="+mj-lt"/>
                <a:cs typeface="Times New Roman" pitchFamily="18" charset="0"/>
              </a:rPr>
              <a:t>Приемочный контроль и хранение ТАА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latin typeface="+mj-lt"/>
                <a:cs typeface="Times New Roman" pitchFamily="18" charset="0"/>
              </a:rPr>
              <a:t>Оптовая, розничная торговля, отпуск лекарственных препаратов и других ТАА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latin typeface="+mj-lt"/>
                <a:cs typeface="Times New Roman" pitchFamily="18" charset="0"/>
              </a:rPr>
              <a:t>Актуальные аспекты обращения МИ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latin typeface="+mj-lt"/>
                <a:cs typeface="Times New Roman" pitchFamily="18" charset="0"/>
              </a:rPr>
              <a:t>Актуальные аспекты обращения ИЛП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latin typeface="+mj-lt"/>
                <a:cs typeface="Times New Roman" pitchFamily="18" charset="0"/>
              </a:rPr>
              <a:t>Фармацевтическая технология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944" y="4334247"/>
            <a:ext cx="2925887" cy="2365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u="sng" dirty="0">
                <a:latin typeface="+mj-lt"/>
                <a:cs typeface="Times New Roman" pitchFamily="18" charset="0"/>
              </a:rPr>
              <a:t>Фармацевтическая химия и фармакогнозия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latin typeface="+mj-lt"/>
                <a:cs typeface="Times New Roman" pitchFamily="18" charset="0"/>
              </a:rPr>
              <a:t>Современные аспекты контроля                 качества  лекарственных средств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latin typeface="+mj-lt"/>
                <a:cs typeface="Times New Roman" pitchFamily="18" charset="0"/>
              </a:rPr>
              <a:t>Методы фармацевтического анализа лекарственных средств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latin typeface="+mj-lt"/>
                <a:cs typeface="Times New Roman" pitchFamily="18" charset="0"/>
              </a:rPr>
              <a:t>Фармацевтическая химия и фармакогнозии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347864" y="2852936"/>
            <a:ext cx="5400600" cy="266399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u="sng" dirty="0">
              <a:latin typeface="+mj-lt"/>
              <a:cs typeface="Times New Roman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u="sng" dirty="0">
                <a:latin typeface="+mj-lt"/>
                <a:cs typeface="Times New Roman" pitchFamily="18" charset="0"/>
              </a:rPr>
              <a:t>Фармация ВО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Фармацевтическое консультирование населения и медицинских работников по товарам аптечного ассортимента, применяемым для профилактики и лечения респираторных заболеваний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Современные аспекты применения </a:t>
            </a:r>
            <a:r>
              <a:rPr lang="ru-RU" sz="16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нутрицевтиков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и </a:t>
            </a:r>
            <a:r>
              <a:rPr lang="ru-RU" sz="16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парафармацевтиков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Современные аспекты технологии лекарственных форм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Фармацевтическое консультирование населения и медицинских работников по ТАА для профилактики и лечения заболеваний ЖКТ.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174" name="Заголовок 1"/>
          <p:cNvSpPr txBox="1">
            <a:spLocks/>
          </p:cNvSpPr>
          <p:nvPr/>
        </p:nvSpPr>
        <p:spPr bwMode="auto">
          <a:xfrm>
            <a:off x="7199809" y="1163341"/>
            <a:ext cx="1731590" cy="144874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500" u="sng" dirty="0">
                <a:latin typeface="+mj-lt"/>
                <a:cs typeface="Times New Roman" pitchFamily="18" charset="0"/>
              </a:rPr>
              <a:t>Профилактика и лечение </a:t>
            </a:r>
            <a:r>
              <a:rPr lang="ru-RU" sz="1500" u="sng" dirty="0" err="1">
                <a:latin typeface="+mj-lt"/>
                <a:cs typeface="Times New Roman" pitchFamily="18" charset="0"/>
              </a:rPr>
              <a:t>коронавирусной</a:t>
            </a:r>
            <a:r>
              <a:rPr lang="ru-RU" sz="1500" u="sng" dirty="0">
                <a:latin typeface="+mj-lt"/>
                <a:cs typeface="Times New Roman" pitchFamily="18" charset="0"/>
              </a:rPr>
              <a:t> инфекции COVID-19)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374650" y="169144"/>
            <a:ext cx="8569325" cy="503237"/>
          </a:xfrm>
          <a:prstGeom prst="rect">
            <a:avLst/>
          </a:prstGeom>
          <a:solidFill>
            <a:srgbClr val="BBE0E3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ДПП на кафедре фармации ИДПО 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31840" y="5373216"/>
            <a:ext cx="5812135" cy="11525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u="sng" dirty="0">
                <a:latin typeface="+mj-lt"/>
                <a:cs typeface="Times New Roman" pitchFamily="18" charset="0"/>
              </a:rPr>
              <a:t>Фармация СПО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Хранение товаров аптечного ассортимента. Приемочный контроль в фармацевтической организации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Изготовление лекарственных препаратов в условиях аптечной организации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395288" y="260648"/>
            <a:ext cx="8569325" cy="936104"/>
          </a:xfrm>
          <a:prstGeom prst="rect">
            <a:avLst/>
          </a:prstGeom>
          <a:solidFill>
            <a:srgbClr val="BBE0E3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Распределение обучающихся по </a:t>
            </a:r>
          </a:p>
          <a:p>
            <a:pPr algn="ctr"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месту жительства: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7545" y="1700808"/>
            <a:ext cx="8352928" cy="4536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600" u="sng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Республики</a:t>
            </a:r>
            <a:r>
              <a:rPr lang="en-US" sz="2600" u="sng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:</a:t>
            </a:r>
            <a:r>
              <a:rPr lang="ru-RU" sz="26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Башкортостан, Татарстан, Удмуртия, Хакассия, Крым.</a:t>
            </a:r>
          </a:p>
          <a:p>
            <a:pPr>
              <a:defRPr/>
            </a:pPr>
            <a:r>
              <a:rPr lang="ru-RU" sz="2600" u="sng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Области</a:t>
            </a:r>
            <a:r>
              <a:rPr lang="en-US" sz="2600" u="sng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26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6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Московская, Ивановская, Белгородская, Орловская, Саратовская, Оренбургская, Пензенская, Кемеровская, Челябинская, Свердловская, Новосибирская и др.</a:t>
            </a:r>
            <a:endParaRPr lang="en-US" sz="2600" kern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2600" u="sng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Край</a:t>
            </a:r>
            <a:r>
              <a:rPr lang="en-US" sz="2600" u="sng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26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6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Красноярский,</a:t>
            </a:r>
            <a:r>
              <a:rPr lang="en-US" sz="26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6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Забайкальский, Краснодарский.</a:t>
            </a:r>
          </a:p>
          <a:p>
            <a:pPr>
              <a:defRPr/>
            </a:pPr>
            <a:r>
              <a:rPr lang="ru-RU" sz="2600" u="sng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АО</a:t>
            </a:r>
            <a:r>
              <a:rPr lang="en-US" sz="2600" u="sng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26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6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Ханты-Мансийский, Ямало-</a:t>
            </a:r>
            <a:r>
              <a:rPr lang="ru-RU" sz="2600" kern="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Ненеций</a:t>
            </a:r>
            <a:r>
              <a:rPr lang="ru-RU" sz="26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и др.</a:t>
            </a:r>
          </a:p>
          <a:p>
            <a:pPr>
              <a:defRPr/>
            </a:pPr>
            <a:r>
              <a:rPr lang="ru-RU" sz="2600" u="sng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Города</a:t>
            </a:r>
            <a:r>
              <a:rPr lang="en-US" sz="2600" u="sng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: </a:t>
            </a:r>
            <a:r>
              <a:rPr lang="ru-RU" sz="26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Москва, Санкт-Петербург, Южно-Сахалинск и др.</a:t>
            </a:r>
          </a:p>
          <a:p>
            <a:pPr>
              <a:defRPr/>
            </a:pPr>
            <a:r>
              <a:rPr lang="ru-RU" sz="2600" u="sng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Республика Казахстан.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86911" cy="115212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/>
              <a:t>Образовательные платформы и инструменты, используемые для информационной и образовательной деятельности, реализации дистанционной и гибридной форм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714" y="1498675"/>
            <a:ext cx="5050904" cy="190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Microsoft Teams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/>
              <a:t>- корпоративная платформа, является частью пакета </a:t>
            </a:r>
            <a:r>
              <a:rPr lang="ru-RU" sz="2400" b="1" dirty="0" err="1"/>
              <a:t>Office</a:t>
            </a:r>
            <a:r>
              <a:rPr lang="ru-RU" sz="2400" b="1" dirty="0"/>
              <a:t> 365 и распространяется по корпоративной подписке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4" y="3429000"/>
            <a:ext cx="258174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652120" y="1412776"/>
            <a:ext cx="3357526" cy="338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1800" b="1" i="1" dirty="0"/>
              <a:t>Лекции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/>
              <a:t>Семинары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/>
              <a:t>Решения практических заданий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/>
              <a:t>Коллоквиумы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/>
              <a:t>Конференции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/>
              <a:t>Круглые столы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/>
              <a:t>Мастер-классы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/>
              <a:t>Контроль присутствия обучающихся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/>
              <a:t>Аттестация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/>
              <a:t>Контроль при  аттестации на  других ресурсах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55576" y="5301208"/>
            <a:ext cx="7992888" cy="122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«-» Отсутствие возможности подключения обучающихся и ограничения использования</a:t>
            </a:r>
          </a:p>
          <a:p>
            <a:pPr marL="0" indent="0">
              <a:buNone/>
            </a:pPr>
            <a:r>
              <a:rPr lang="ru-RU" sz="1800" b="1" dirty="0"/>
              <a:t>«-» Недостаточно удобный тестовый интерфейс</a:t>
            </a:r>
          </a:p>
          <a:p>
            <a:pPr marL="0" indent="0">
              <a:buNone/>
            </a:pPr>
            <a:r>
              <a:rPr lang="ru-RU" sz="1800" b="1" dirty="0"/>
              <a:t>«-» Сложности с демонстрацией некоторых видов контента</a:t>
            </a:r>
          </a:p>
        </p:txBody>
      </p:sp>
    </p:spTree>
    <p:extLst>
      <p:ext uri="{BB962C8B-B14F-4D97-AF65-F5344CB8AC3E}">
        <p14:creationId xmlns:p14="http://schemas.microsoft.com/office/powerpoint/2010/main" val="999718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731542" y="1780703"/>
            <a:ext cx="4413997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Zoom</a:t>
            </a:r>
            <a:r>
              <a:rPr lang="ru-RU" b="1" dirty="0"/>
              <a:t> — программа для организации видеоконференций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491708" y="1988840"/>
            <a:ext cx="3312368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1800" b="1" dirty="0"/>
              <a:t>Лекции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/>
              <a:t>Семинары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/>
              <a:t>Решения практических заданий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/>
              <a:t>Защита проектов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/>
              <a:t>Конференции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/>
              <a:t>Круглые столы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/>
              <a:t>Мастер-классы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60500" y="5373216"/>
            <a:ext cx="889248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«-» Сложности с контролем знаний </a:t>
            </a:r>
          </a:p>
          <a:p>
            <a:pPr marL="0" indent="0">
              <a:buNone/>
            </a:pPr>
            <a:r>
              <a:rPr lang="ru-RU" sz="1800" b="1" dirty="0"/>
              <a:t>«-» Ограничения бесплатного использования - до 100 устройств,  40-минутное ограничение по времени </a:t>
            </a:r>
          </a:p>
          <a:p>
            <a:pPr marL="0" indent="0">
              <a:buNone/>
            </a:pPr>
            <a:r>
              <a:rPr lang="ru-RU" sz="1800" b="1" dirty="0"/>
              <a:t>«-» Ограничения платных тарифов -  до 500 человек одновременно (как следствие необходимость создания дополнительных «комнат», ссылок на мероприятие при потенциально большем количестве участников)</a:t>
            </a:r>
          </a:p>
          <a:p>
            <a:pPr marL="0" indent="0">
              <a:buNone/>
            </a:pPr>
            <a:r>
              <a:rPr lang="ru-RU" sz="1800" b="1" dirty="0"/>
              <a:t>«-» Проигрывает </a:t>
            </a:r>
            <a:r>
              <a:rPr lang="en-US" sz="1800" b="1" dirty="0"/>
              <a:t>M</a:t>
            </a:r>
            <a:r>
              <a:rPr lang="ru-RU" sz="1800" b="1" dirty="0"/>
              <a:t>.</a:t>
            </a:r>
            <a:r>
              <a:rPr lang="en-US" sz="1800" b="1" dirty="0"/>
              <a:t>Teams</a:t>
            </a:r>
            <a:r>
              <a:rPr lang="ru-RU" sz="1800" b="1" dirty="0"/>
              <a:t> в функционале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3749608" cy="22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86911" cy="115212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/>
              <a:t>Образовательные платформы и инструменты, используемые для информационной и образовательной деятельности, реализации дистанционной и гибридной форм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68728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000" b="1" dirty="0"/>
              <a:t>Перспективы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Актуализация и обновление ДПП.</a:t>
            </a:r>
          </a:p>
          <a:p>
            <a:r>
              <a:rPr lang="ru-RU" dirty="0"/>
              <a:t>Определение востребованности образовательных программ.  </a:t>
            </a:r>
          </a:p>
          <a:p>
            <a:r>
              <a:rPr lang="ru-RU" dirty="0"/>
              <a:t>Активное взаимодействие с профессиональным фармацевтическим сообществом.</a:t>
            </a:r>
          </a:p>
          <a:p>
            <a:r>
              <a:rPr lang="ru-RU" dirty="0"/>
              <a:t>Квалифицированные кадры.</a:t>
            </a:r>
          </a:p>
          <a:p>
            <a:r>
              <a:rPr lang="ru-RU" dirty="0"/>
              <a:t>Повышение практической квалификации сотрудников кафедры.</a:t>
            </a:r>
          </a:p>
          <a:p>
            <a:r>
              <a:rPr lang="ru-RU" dirty="0"/>
              <a:t>Увеличение количества обучающихся ВО (</a:t>
            </a:r>
            <a:r>
              <a:rPr lang="ru-RU" dirty="0" err="1"/>
              <a:t>специалитет</a:t>
            </a:r>
            <a:r>
              <a:rPr lang="ru-RU" dirty="0"/>
              <a:t>, ординатура).</a:t>
            </a:r>
          </a:p>
          <a:p>
            <a:r>
              <a:rPr lang="ru-RU" dirty="0"/>
              <a:t>Контроль за качеством обучения.</a:t>
            </a:r>
          </a:p>
          <a:p>
            <a:r>
              <a:rPr lang="ru-RU" dirty="0"/>
              <a:t>Внедрение современных образовательных технологий.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650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000" b="1" dirty="0"/>
              <a:t>Перспективы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3"/>
            <a:ext cx="8229600" cy="216023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Взаимодействие с «Фармацевтической палатой РФ» по вопросам аккредитации (первичной, первичной специализированной, периодической).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ВАЖНО.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Очное образование в НМФО.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429000"/>
            <a:ext cx="3483643" cy="30308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6056" y="3429001"/>
            <a:ext cx="324036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600" dirty="0">
                <a:latin typeface="+mn-lt"/>
                <a:cs typeface="Times New Roman" pitchFamily="18" charset="0"/>
              </a:rPr>
              <a:t>Закон об образовании Нью Йорка требует, чтобы провизора проходили 45 часов ДПП, </a:t>
            </a:r>
          </a:p>
          <a:p>
            <a:r>
              <a:rPr lang="ru-RU" sz="1600" dirty="0">
                <a:latin typeface="+mn-lt"/>
                <a:cs typeface="Times New Roman" pitchFamily="18" charset="0"/>
              </a:rPr>
              <a:t>23 часа из которых – в очной форме.</a:t>
            </a:r>
          </a:p>
          <a:p>
            <a:endParaRPr lang="ru-RU" sz="1600" dirty="0">
              <a:latin typeface="+mn-lt"/>
              <a:cs typeface="Times New Roman" pitchFamily="18" charset="0"/>
            </a:endParaRPr>
          </a:p>
          <a:p>
            <a:r>
              <a:rPr lang="ru-RU" sz="1600" dirty="0">
                <a:latin typeface="+mn-lt"/>
                <a:cs typeface="Times New Roman" pitchFamily="18" charset="0"/>
              </a:rPr>
              <a:t>По крайней мере 3 кредита ДПО должны быть по теме стратегии/техники снижения ошибок назначения и применения лекарственных препаратов</a:t>
            </a:r>
          </a:p>
        </p:txBody>
      </p:sp>
    </p:spTree>
    <p:extLst>
      <p:ext uri="{BB962C8B-B14F-4D97-AF65-F5344CB8AC3E}">
        <p14:creationId xmlns:p14="http://schemas.microsoft.com/office/powerpoint/2010/main" val="1096081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763688" y="980728"/>
            <a:ext cx="5256212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7200" algn="just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altLang="ru-RU" sz="2400" dirty="0">
              <a:latin typeface="Times New Roman" pitchFamily="18" charset="0"/>
            </a:endParaRPr>
          </a:p>
          <a:p>
            <a:pPr indent="457200"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altLang="ru-RU" sz="3000" b="1" dirty="0">
              <a:latin typeface="+mj-lt"/>
            </a:endParaRPr>
          </a:p>
          <a:p>
            <a:pPr indent="457200"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altLang="ru-RU" sz="3000" b="1" dirty="0">
              <a:latin typeface="+mj-lt"/>
            </a:endParaRPr>
          </a:p>
          <a:p>
            <a:pPr indent="457200"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altLang="ru-RU" sz="3000" b="1" dirty="0">
              <a:latin typeface="+mj-lt"/>
            </a:endParaRPr>
          </a:p>
          <a:p>
            <a:pPr indent="457200"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3000" b="1" dirty="0">
                <a:latin typeface="+mj-lt"/>
              </a:rPr>
              <a:t>Благодарю за внимание!</a:t>
            </a:r>
          </a:p>
          <a:p>
            <a:pPr indent="457200"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altLang="ru-RU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5921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014413"/>
            <a:ext cx="19431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11175" y="1012825"/>
            <a:ext cx="6216650" cy="936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СПЕЦИАЛИТЕТ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– в соответствии ФГОС ВО 33.05.01 «ФАРМАЦИЯ» обучение </a:t>
            </a:r>
            <a:r>
              <a:rPr lang="ru-RU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симуляционному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курсу студентов 5 и 6 курсов фармацевтического факультета.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7050" y="2132856"/>
            <a:ext cx="6216650" cy="19444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ОРДИНАТУРА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 в соответствии ФГОС ВО: 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33.08.01 «Фармацевтическая технология» 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33.08.02 «Управление и экономика фармации» 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33.08.03 «Фармацевтическая химия и фармакогнозия» обучаются </a:t>
            </a:r>
            <a:endParaRPr lang="ru-RU" u="sng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1175" y="4281488"/>
            <a:ext cx="6275388" cy="1450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АСПИРАНТУРА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 в соответствии ФГОС 33.06.01 Фармация  (уровень подготовки кадров высшей квалификации: 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14.04.01 «Технология получения лекарств» 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14.04.02 «Фармацевтическая химия, фармакогнозия» </a:t>
            </a:r>
            <a:endParaRPr lang="ru-RU" u="sng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14.04.03 «Организация фармацевтического дела».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45313" y="3709988"/>
            <a:ext cx="2125662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 бюджетной основе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(в соответствии с контрольными цифрами приема граждан)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51663" y="5148263"/>
            <a:ext cx="2125662" cy="738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  коммерческой основе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(по договорам)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55650" y="115888"/>
            <a:ext cx="7992814" cy="752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Подготовка по программам ВО  </a:t>
            </a:r>
          </a:p>
        </p:txBody>
      </p:sp>
    </p:spTree>
    <p:extLst>
      <p:ext uri="{BB962C8B-B14F-4D97-AF65-F5344CB8AC3E}">
        <p14:creationId xmlns:p14="http://schemas.microsoft.com/office/powerpoint/2010/main" val="100968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1" y="2000240"/>
          <a:ext cx="4071966" cy="207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889379"/>
              </p:ext>
            </p:extLst>
          </p:nvPr>
        </p:nvGraphicFramePr>
        <p:xfrm>
          <a:off x="4572001" y="1928802"/>
          <a:ext cx="4000527" cy="214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643438" y="4357694"/>
          <a:ext cx="4339321" cy="23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142844" y="4357694"/>
          <a:ext cx="4339321" cy="23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1174"/>
              </p:ext>
            </p:extLst>
          </p:nvPr>
        </p:nvGraphicFramePr>
        <p:xfrm>
          <a:off x="880243" y="980728"/>
          <a:ext cx="757242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а) 981 (ПП и ПК) 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б)110 НМФО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06427" y="260648"/>
            <a:ext cx="8145462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2018 год - 1091 обучающийся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857364"/>
          <a:ext cx="4267883" cy="228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643438" y="1928802"/>
          <a:ext cx="4267883" cy="228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572000" y="4286256"/>
          <a:ext cx="4339321" cy="23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142844" y="4498128"/>
          <a:ext cx="4339321" cy="23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95536" y="188640"/>
            <a:ext cx="8145462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2019 год - 1024 обучающихся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220578"/>
              </p:ext>
            </p:extLst>
          </p:nvPr>
        </p:nvGraphicFramePr>
        <p:xfrm>
          <a:off x="827584" y="836712"/>
          <a:ext cx="757242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а) 897 (ПП и ПК), </a:t>
                      </a: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в </a:t>
                      </a:r>
                      <a:r>
                        <a:rPr lang="ru-RU" sz="2200" b="1" dirty="0" err="1">
                          <a:solidFill>
                            <a:schemeClr val="tx1"/>
                          </a:solidFill>
                        </a:rPr>
                        <a:t>т.ч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. 30 - НП «Здоровье»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б)127 НМФО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4267883" cy="228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810874"/>
              </p:ext>
            </p:extLst>
          </p:nvPr>
        </p:nvGraphicFramePr>
        <p:xfrm>
          <a:off x="4572000" y="1571612"/>
          <a:ext cx="4267883" cy="228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330241"/>
              </p:ext>
            </p:extLst>
          </p:nvPr>
        </p:nvGraphicFramePr>
        <p:xfrm>
          <a:off x="4643438" y="4357694"/>
          <a:ext cx="4339321" cy="23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767233"/>
              </p:ext>
            </p:extLst>
          </p:nvPr>
        </p:nvGraphicFramePr>
        <p:xfrm>
          <a:off x="142844" y="4071942"/>
          <a:ext cx="4339321" cy="264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39552" y="188640"/>
            <a:ext cx="8145462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2020 год - 1251 обучающийся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0003"/>
              </p:ext>
            </p:extLst>
          </p:nvPr>
        </p:nvGraphicFramePr>
        <p:xfrm>
          <a:off x="826069" y="836712"/>
          <a:ext cx="757242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а) 943 (ПП и ПК),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б)308 НМФО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863091"/>
              </p:ext>
            </p:extLst>
          </p:nvPr>
        </p:nvGraphicFramePr>
        <p:xfrm>
          <a:off x="332731" y="1052737"/>
          <a:ext cx="596746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45300412"/>
              </p:ext>
            </p:extLst>
          </p:nvPr>
        </p:nvGraphicFramePr>
        <p:xfrm>
          <a:off x="3707904" y="3861048"/>
          <a:ext cx="468052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32731" y="116632"/>
            <a:ext cx="8470294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Профессиональна переподготовка, повышение квалификации, а также НМФО</a:t>
            </a:r>
          </a:p>
        </p:txBody>
      </p:sp>
    </p:spTree>
    <p:extLst>
      <p:ext uri="{BB962C8B-B14F-4D97-AF65-F5344CB8AC3E}">
        <p14:creationId xmlns:p14="http://schemas.microsoft.com/office/powerpoint/2010/main" val="342253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950363"/>
              </p:ext>
            </p:extLst>
          </p:nvPr>
        </p:nvGraphicFramePr>
        <p:xfrm>
          <a:off x="571472" y="1928802"/>
          <a:ext cx="2328850" cy="36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594541"/>
              </p:ext>
            </p:extLst>
          </p:nvPr>
        </p:nvGraphicFramePr>
        <p:xfrm>
          <a:off x="3500430" y="1928802"/>
          <a:ext cx="2328850" cy="36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108161"/>
              </p:ext>
            </p:extLst>
          </p:nvPr>
        </p:nvGraphicFramePr>
        <p:xfrm>
          <a:off x="6429388" y="1928802"/>
          <a:ext cx="2328850" cy="36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286116" y="5643578"/>
            <a:ext cx="328614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т.ч. НП «Здоровье»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39552" y="548680"/>
            <a:ext cx="814546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Профессиональная переподготовка по специальностям (бюджет), 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190866"/>
              </p:ext>
            </p:extLst>
          </p:nvPr>
        </p:nvGraphicFramePr>
        <p:xfrm>
          <a:off x="571472" y="1928802"/>
          <a:ext cx="2328850" cy="36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273259"/>
              </p:ext>
            </p:extLst>
          </p:nvPr>
        </p:nvGraphicFramePr>
        <p:xfrm>
          <a:off x="3500430" y="1928802"/>
          <a:ext cx="2328850" cy="36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264658"/>
              </p:ext>
            </p:extLst>
          </p:nvPr>
        </p:nvGraphicFramePr>
        <p:xfrm>
          <a:off x="6429388" y="1928802"/>
          <a:ext cx="2328850" cy="36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143240" y="5643578"/>
            <a:ext cx="328614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т.ч. НП «Здоровье»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58008" y="548680"/>
            <a:ext cx="814546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Повышение квалификации по специальностям (бюджет), 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1706</Words>
  <Application>Microsoft Office PowerPoint</Application>
  <PresentationFormat>Экран (4:3)</PresentationFormat>
  <Paragraphs>264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Segoe UI</vt:lpstr>
      <vt:lpstr>Times New Roman</vt:lpstr>
      <vt:lpstr>Wingdings</vt:lpstr>
      <vt:lpstr>Тема Office</vt:lpstr>
      <vt:lpstr>О повышении квалификации специалистов на кафедре фармации ИДПО 2018-2020 гг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платформы и инструменты, используемые для информационной и образовательной деятельности, реализации дистанционной и гибридной форм обучения</vt:lpstr>
      <vt:lpstr>Образовательные платформы и инструменты, используемые для информационной и образовательной деятельности, реализации дистанционной и гибридной форм обучения</vt:lpstr>
      <vt:lpstr>Перспективы развития</vt:lpstr>
      <vt:lpstr>Перспективы развития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Катаев</dc:creator>
  <cp:lastModifiedBy>user-local</cp:lastModifiedBy>
  <cp:revision>115</cp:revision>
  <cp:lastPrinted>2020-12-15T09:17:59Z</cp:lastPrinted>
  <dcterms:created xsi:type="dcterms:W3CDTF">2020-12-12T15:33:48Z</dcterms:created>
  <dcterms:modified xsi:type="dcterms:W3CDTF">2022-02-09T06:26:19Z</dcterms:modified>
</cp:coreProperties>
</file>