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10B67-9CFF-49A3-92BF-3778FC91EC65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73BA-249C-4EF0-A204-82B49783B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E705D-F62A-4A5D-A309-2DC8F37811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2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0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4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3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1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5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3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7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6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9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3CF0-D1DB-4DAE-A649-BBC9C3C29F6A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D690-1E8B-479B-AFEF-163F02C9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9419" y="1700808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552" y="241926"/>
            <a:ext cx="7451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ОЛИМПИАД - 2021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325B2B1-B4BD-4765-8BA8-7D264381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C7FE22-591F-4CEB-B4BA-122BE0AAD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44072" y="1340769"/>
            <a:ext cx="3816424" cy="5195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2">
            <a:extLst>
              <a:ext uri="{FF2B5EF4-FFF2-40B4-BE49-F238E27FC236}">
                <a16:creationId xmlns:a16="http://schemas.microsoft.com/office/drawing/2014/main" id="{60890B75-7899-439E-9E0B-FC96F859C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27" y="111886"/>
            <a:ext cx="792360" cy="79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6">
            <a:extLst>
              <a:ext uri="{FF2B5EF4-FFF2-40B4-BE49-F238E27FC236}">
                <a16:creationId xmlns:a16="http://schemas.microsoft.com/office/drawing/2014/main" id="{DFA9BF1E-3FED-45F5-8A6A-2115DF1C995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29673"/>
            <a:ext cx="9144000" cy="128098"/>
            <a:chOff x="-1488" y="1340768"/>
            <a:chExt cx="9145488" cy="22136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7DEAD00-D419-4B35-ADE8-92EA1666D79A}"/>
                </a:ext>
              </a:extLst>
            </p:cNvPr>
            <p:cNvSpPr/>
            <p:nvPr/>
          </p:nvSpPr>
          <p:spPr>
            <a:xfrm>
              <a:off x="100" y="1340768"/>
              <a:ext cx="9143900" cy="727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E464DEB-0900-41F5-AC5C-18EEE9077E27}"/>
                </a:ext>
              </a:extLst>
            </p:cNvPr>
            <p:cNvSpPr/>
            <p:nvPr/>
          </p:nvSpPr>
          <p:spPr>
            <a:xfrm>
              <a:off x="-1488" y="1418245"/>
              <a:ext cx="9143901" cy="71153"/>
            </a:xfrm>
            <a:prstGeom prst="rect">
              <a:avLst/>
            </a:prstGeom>
            <a:solidFill>
              <a:srgbClr val="0039A6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ED3683-A371-45D0-A74E-5B5511E68189}"/>
                </a:ext>
              </a:extLst>
            </p:cNvPr>
            <p:cNvSpPr/>
            <p:nvPr/>
          </p:nvSpPr>
          <p:spPr>
            <a:xfrm>
              <a:off x="-1488" y="1489398"/>
              <a:ext cx="9143901" cy="72734"/>
            </a:xfrm>
            <a:prstGeom prst="rect">
              <a:avLst/>
            </a:prstGeom>
            <a:solidFill>
              <a:srgbClr val="D52B1E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2BB55A-43F7-4E13-9692-19B98A0047A5}"/>
              </a:ext>
            </a:extLst>
          </p:cNvPr>
          <p:cNvSpPr/>
          <p:nvPr/>
        </p:nvSpPr>
        <p:spPr>
          <a:xfrm>
            <a:off x="1703512" y="1098947"/>
            <a:ext cx="49685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– организатор 9 олимпиад :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265. Всероссийская олимпиада обучающихся медицинских высших учебных заведений по микробиологии (приказ № 274-а от 20.04.2022)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290. Всероссийская студенческая олимпиада по хирургии с международным участием (приказ № 256-а от 15.04.2022)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364. Международная олимпиада по инфекционным болезням среди студентов (приказ № 546-а от 01.11.2021)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422. Олимпиада Нижневолжского кластера по лечебному делу (перенесена на сентябрь 2022)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423. Олимпиада Нижневолжского кластера по медико-профилактическому делу (приказ № 474-а от 12.10.2021)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424. Олимпиада Нижневолжского кластера по педиатрии (приказ № 204-а от 25.03.2022)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425. Олимпиада Нижневолжского кластера по русскому языку среди обучающихся из числа иностранных граждан (приказ № 172-а от 05.04.2021)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426. Олимпиада Нижневолжского кластера по стоматологии (приказ № 267-а от 20.04.2022)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427. Олимпиада Нижневолжского кластера по фармации (приказ № 250-а от 14.05.2021)</a:t>
            </a:r>
          </a:p>
        </p:txBody>
      </p:sp>
    </p:spTree>
    <p:extLst>
      <p:ext uri="{BB962C8B-B14F-4D97-AF65-F5344CB8AC3E}">
        <p14:creationId xmlns:p14="http://schemas.microsoft.com/office/powerpoint/2010/main" val="145586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9419" y="1700808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552" y="241926"/>
            <a:ext cx="745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БГМУ – организатор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325B2B1-B4BD-4765-8BA8-7D264381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Свиток: вертикальный 8">
            <a:extLst>
              <a:ext uri="{FF2B5EF4-FFF2-40B4-BE49-F238E27FC236}">
                <a16:creationId xmlns:a16="http://schemas.microsoft.com/office/drawing/2014/main" id="{5A2473B5-4F00-4E1A-8458-96A3DE075018}"/>
              </a:ext>
            </a:extLst>
          </p:cNvPr>
          <p:cNvSpPr/>
          <p:nvPr/>
        </p:nvSpPr>
        <p:spPr>
          <a:xfrm>
            <a:off x="1524001" y="1403238"/>
            <a:ext cx="3917321" cy="4906083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Нижневолжского кластера по русскому языку среди обучающихся из числа иностранных граждан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апреля 2021 года </a:t>
            </a:r>
          </a:p>
          <a:p>
            <a:pPr algn="just"/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Оренбург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Саратов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Казань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Северо-Восточный университет (Китай), г.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Шэньян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C053FD-50DB-4CED-8200-84096F9FF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56" y="1407473"/>
            <a:ext cx="1514500" cy="22726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B138F7-EEDD-437B-BC75-AF2B1EE28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35" y="4741300"/>
            <a:ext cx="2129764" cy="14184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092A09-745A-48CD-958E-1702F2F0C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14" y="1403237"/>
            <a:ext cx="1382883" cy="22768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78D6B4-0C70-43DB-BAF4-732707C07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89" y="1403237"/>
            <a:ext cx="1707654" cy="22768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7F64F7D-66BF-446D-AB3E-AD59CFA7E2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86" y="3860063"/>
            <a:ext cx="2269021" cy="1513153"/>
          </a:xfrm>
          <a:prstGeom prst="rect">
            <a:avLst/>
          </a:prstGeom>
        </p:spPr>
      </p:pic>
      <p:pic>
        <p:nvPicPr>
          <p:cNvPr id="17" name="Рисунок 12">
            <a:extLst>
              <a:ext uri="{FF2B5EF4-FFF2-40B4-BE49-F238E27FC236}">
                <a16:creationId xmlns:a16="http://schemas.microsoft.com/office/drawing/2014/main" id="{D8B1E4C5-3C94-4EF3-92E2-7161B6B355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544" y="158898"/>
            <a:ext cx="904580" cy="90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6">
            <a:extLst>
              <a:ext uri="{FF2B5EF4-FFF2-40B4-BE49-F238E27FC236}">
                <a16:creationId xmlns:a16="http://schemas.microsoft.com/office/drawing/2014/main" id="{58E28B41-2B6D-4057-A7BC-6B612E08571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079661"/>
            <a:ext cx="9144000" cy="128098"/>
            <a:chOff x="-1488" y="1340768"/>
            <a:chExt cx="9145488" cy="22136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82AA4D7-C438-4EB3-BC45-32B451616788}"/>
                </a:ext>
              </a:extLst>
            </p:cNvPr>
            <p:cNvSpPr/>
            <p:nvPr/>
          </p:nvSpPr>
          <p:spPr>
            <a:xfrm>
              <a:off x="100" y="1340768"/>
              <a:ext cx="9143900" cy="727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127AA19-59E2-49C3-9C17-3DAF86FDB600}"/>
                </a:ext>
              </a:extLst>
            </p:cNvPr>
            <p:cNvSpPr/>
            <p:nvPr/>
          </p:nvSpPr>
          <p:spPr>
            <a:xfrm>
              <a:off x="-1488" y="1418245"/>
              <a:ext cx="9143901" cy="71153"/>
            </a:xfrm>
            <a:prstGeom prst="rect">
              <a:avLst/>
            </a:prstGeom>
            <a:solidFill>
              <a:srgbClr val="0039A6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898AEC7-EB95-407B-89A9-6A4D6BA2F41F}"/>
                </a:ext>
              </a:extLst>
            </p:cNvPr>
            <p:cNvSpPr/>
            <p:nvPr/>
          </p:nvSpPr>
          <p:spPr>
            <a:xfrm>
              <a:off x="-1488" y="1489398"/>
              <a:ext cx="9143901" cy="72734"/>
            </a:xfrm>
            <a:prstGeom prst="rect">
              <a:avLst/>
            </a:prstGeom>
            <a:solidFill>
              <a:srgbClr val="D52B1E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43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9419" y="1700808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552" y="241926"/>
            <a:ext cx="745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БГМУ – организатор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325B2B1-B4BD-4765-8BA8-7D264381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Свиток: вертикальный 8">
            <a:extLst>
              <a:ext uri="{FF2B5EF4-FFF2-40B4-BE49-F238E27FC236}">
                <a16:creationId xmlns:a16="http://schemas.microsoft.com/office/drawing/2014/main" id="{5A2473B5-4F00-4E1A-8458-96A3DE075018}"/>
              </a:ext>
            </a:extLst>
          </p:cNvPr>
          <p:cNvSpPr/>
          <p:nvPr/>
        </p:nvSpPr>
        <p:spPr>
          <a:xfrm>
            <a:off x="1569890" y="1619400"/>
            <a:ext cx="4215260" cy="4180144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Нижневолжского кластера по фармации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мая 2021 года 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ГМУ 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Саратовский ГМУ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Пензенский ГМУ</a:t>
            </a:r>
          </a:p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Башкирский ГМУ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8FE0B5-A4B5-46E3-8C43-0AC2B6843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07" y="1570986"/>
            <a:ext cx="2057029" cy="15267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840BBA-CACE-4A50-AB42-264EBA207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5" y="1570986"/>
            <a:ext cx="2346107" cy="15506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C91C5-1AC5-466D-AD93-3EA166F71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7" y="3284870"/>
            <a:ext cx="2051720" cy="12951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68F132-84C8-427E-B7A4-5B21950164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64" y="3284870"/>
            <a:ext cx="1779427" cy="1295148"/>
          </a:xfrm>
          <a:prstGeom prst="rect">
            <a:avLst/>
          </a:prstGeom>
        </p:spPr>
      </p:pic>
      <p:sp>
        <p:nvSpPr>
          <p:cNvPr id="24" name="AutoShape 2" descr="blob:https://web.whatsapp.com/2df30f9a-65b4-4008-9b83-163c3900a3f9">
            <a:extLst>
              <a:ext uri="{FF2B5EF4-FFF2-40B4-BE49-F238E27FC236}">
                <a16:creationId xmlns:a16="http://schemas.microsoft.com/office/drawing/2014/main" id="{65E247B1-3300-47FE-944E-3609B01D0C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810112-DC6D-4F28-A707-C2F00C0E4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065" y="4734131"/>
            <a:ext cx="2843286" cy="1867340"/>
          </a:xfrm>
          <a:prstGeom prst="rect">
            <a:avLst/>
          </a:prstGeom>
        </p:spPr>
      </p:pic>
      <p:pic>
        <p:nvPicPr>
          <p:cNvPr id="18" name="Рисунок 12">
            <a:extLst>
              <a:ext uri="{FF2B5EF4-FFF2-40B4-BE49-F238E27FC236}">
                <a16:creationId xmlns:a16="http://schemas.microsoft.com/office/drawing/2014/main" id="{349F0080-D94D-499A-8130-058549F916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77" y="60326"/>
            <a:ext cx="957899" cy="96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6">
            <a:extLst>
              <a:ext uri="{FF2B5EF4-FFF2-40B4-BE49-F238E27FC236}">
                <a16:creationId xmlns:a16="http://schemas.microsoft.com/office/drawing/2014/main" id="{7F1EDC25-196E-4103-9D6A-CFD108183A6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066132"/>
            <a:ext cx="9144000" cy="128098"/>
            <a:chOff x="-1488" y="1340768"/>
            <a:chExt cx="9145488" cy="22136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FAA7FCE-F20D-4EBA-A90B-00298ADB0905}"/>
                </a:ext>
              </a:extLst>
            </p:cNvPr>
            <p:cNvSpPr/>
            <p:nvPr/>
          </p:nvSpPr>
          <p:spPr>
            <a:xfrm>
              <a:off x="100" y="1340768"/>
              <a:ext cx="9143900" cy="727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57EA970-E63B-4882-8DE6-9FEAE3B4329A}"/>
                </a:ext>
              </a:extLst>
            </p:cNvPr>
            <p:cNvSpPr/>
            <p:nvPr/>
          </p:nvSpPr>
          <p:spPr>
            <a:xfrm>
              <a:off x="-1488" y="1418245"/>
              <a:ext cx="9143901" cy="71153"/>
            </a:xfrm>
            <a:prstGeom prst="rect">
              <a:avLst/>
            </a:prstGeom>
            <a:solidFill>
              <a:srgbClr val="0039A6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D720583-C5DC-4282-9D5E-C9546E94695A}"/>
                </a:ext>
              </a:extLst>
            </p:cNvPr>
            <p:cNvSpPr/>
            <p:nvPr/>
          </p:nvSpPr>
          <p:spPr>
            <a:xfrm>
              <a:off x="-1488" y="1489398"/>
              <a:ext cx="9143901" cy="72734"/>
            </a:xfrm>
            <a:prstGeom prst="rect">
              <a:avLst/>
            </a:prstGeom>
            <a:solidFill>
              <a:srgbClr val="D52B1E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78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9419" y="1700808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960" y="232147"/>
            <a:ext cx="745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БГМУ – организатор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325B2B1-B4BD-4765-8BA8-7D264381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Свиток: вертикальный 8">
            <a:extLst>
              <a:ext uri="{FF2B5EF4-FFF2-40B4-BE49-F238E27FC236}">
                <a16:creationId xmlns:a16="http://schemas.microsoft.com/office/drawing/2014/main" id="{5A2473B5-4F00-4E1A-8458-96A3DE075018}"/>
              </a:ext>
            </a:extLst>
          </p:cNvPr>
          <p:cNvSpPr/>
          <p:nvPr/>
        </p:nvSpPr>
        <p:spPr>
          <a:xfrm>
            <a:off x="1524000" y="1219942"/>
            <a:ext cx="4716016" cy="5405912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олимпиада по инфекционным болезням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ноября 2021 года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студенты из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вузов </a:t>
            </a:r>
          </a:p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(Москва, Санкт-Петербург, Казань, Тверь, Ульяновск, Нижний Новгород, Йошкар-Ола, Краснодар, Омск, Орел, Красноярск, Махачкала, Курск, Республика Узбекистан, Республика Казахстан)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Нижневолжского кластера по медико-профилактическому делу 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декабря 2021 года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:</a:t>
            </a:r>
            <a:r>
              <a:rPr lang="ru-RU" sz="1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 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ГМУ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Саратовский ГМУ, 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БГМУ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E1BE9F-175D-4ECA-9376-CF3E203F1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206279"/>
            <a:ext cx="2805768" cy="18776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3BEADA-D9B3-4FD5-BF86-3B03A6413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6" y="4934192"/>
            <a:ext cx="2805767" cy="1691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D863F3-8B57-46A1-A71D-7F724BBC6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3222780"/>
            <a:ext cx="2805767" cy="1700040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C0F5BCA9-7CA8-4A3E-A978-2CBFE158F9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383" y="140434"/>
            <a:ext cx="835038" cy="8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6">
            <a:extLst>
              <a:ext uri="{FF2B5EF4-FFF2-40B4-BE49-F238E27FC236}">
                <a16:creationId xmlns:a16="http://schemas.microsoft.com/office/drawing/2014/main" id="{5A898F31-538F-464F-897D-F75430B6249E}"/>
              </a:ext>
            </a:extLst>
          </p:cNvPr>
          <p:cNvGrpSpPr>
            <a:grpSpLocks/>
          </p:cNvGrpSpPr>
          <p:nvPr/>
        </p:nvGrpSpPr>
        <p:grpSpPr bwMode="auto">
          <a:xfrm>
            <a:off x="1516542" y="1015363"/>
            <a:ext cx="9144000" cy="128098"/>
            <a:chOff x="-1488" y="1340768"/>
            <a:chExt cx="9145488" cy="22136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91022A3-E15C-411A-8538-6DFA565A6293}"/>
                </a:ext>
              </a:extLst>
            </p:cNvPr>
            <p:cNvSpPr/>
            <p:nvPr/>
          </p:nvSpPr>
          <p:spPr>
            <a:xfrm>
              <a:off x="100" y="1340768"/>
              <a:ext cx="9143900" cy="727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1F99B6B-5FEC-4A4F-A1F0-B54AD3F35594}"/>
                </a:ext>
              </a:extLst>
            </p:cNvPr>
            <p:cNvSpPr/>
            <p:nvPr/>
          </p:nvSpPr>
          <p:spPr>
            <a:xfrm>
              <a:off x="-1488" y="1418245"/>
              <a:ext cx="9143901" cy="71153"/>
            </a:xfrm>
            <a:prstGeom prst="rect">
              <a:avLst/>
            </a:prstGeom>
            <a:solidFill>
              <a:srgbClr val="0039A6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1E9E04B-1205-461B-B79E-F628ADC390B7}"/>
                </a:ext>
              </a:extLst>
            </p:cNvPr>
            <p:cNvSpPr/>
            <p:nvPr/>
          </p:nvSpPr>
          <p:spPr>
            <a:xfrm>
              <a:off x="-1488" y="1489398"/>
              <a:ext cx="9143901" cy="72734"/>
            </a:xfrm>
            <a:prstGeom prst="rect">
              <a:avLst/>
            </a:prstGeom>
            <a:solidFill>
              <a:srgbClr val="D52B1E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46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6024" y="286488"/>
            <a:ext cx="8033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– профессионал-2021»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БГМУ – соорганизатор  Олимпиады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356"/>
          <a:stretch>
            <a:fillRect/>
          </a:stretch>
        </p:blipFill>
        <p:spPr bwMode="auto">
          <a:xfrm>
            <a:off x="1703512" y="1654243"/>
            <a:ext cx="2232248" cy="1575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575646"/>
            <a:ext cx="1976076" cy="29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26034A-AA14-48F5-8E67-FC193865C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60326"/>
            <a:ext cx="1229888" cy="123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6">
            <a:extLst>
              <a:ext uri="{FF2B5EF4-FFF2-40B4-BE49-F238E27FC236}">
                <a16:creationId xmlns:a16="http://schemas.microsoft.com/office/drawing/2014/main" id="{43A29FCC-7692-4DBD-9A64-22677350C01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344588"/>
            <a:ext cx="9144000" cy="128098"/>
            <a:chOff x="-1488" y="1340768"/>
            <a:chExt cx="9145488" cy="2213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F2F9A34-4B13-4363-87BB-7CD55F68B76F}"/>
                </a:ext>
              </a:extLst>
            </p:cNvPr>
            <p:cNvSpPr/>
            <p:nvPr/>
          </p:nvSpPr>
          <p:spPr>
            <a:xfrm>
              <a:off x="100" y="1340768"/>
              <a:ext cx="9143900" cy="727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D26F1F-8676-466A-A27A-8492B137AE4F}"/>
                </a:ext>
              </a:extLst>
            </p:cNvPr>
            <p:cNvSpPr/>
            <p:nvPr/>
          </p:nvSpPr>
          <p:spPr>
            <a:xfrm>
              <a:off x="-1488" y="1418245"/>
              <a:ext cx="9143901" cy="71153"/>
            </a:xfrm>
            <a:prstGeom prst="rect">
              <a:avLst/>
            </a:prstGeom>
            <a:solidFill>
              <a:srgbClr val="0039A6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553DFC5-552A-4BAA-B84E-68786807FB49}"/>
                </a:ext>
              </a:extLst>
            </p:cNvPr>
            <p:cNvSpPr/>
            <p:nvPr/>
          </p:nvSpPr>
          <p:spPr>
            <a:xfrm>
              <a:off x="-1488" y="1489398"/>
              <a:ext cx="9143901" cy="72734"/>
            </a:xfrm>
            <a:prstGeom prst="rect">
              <a:avLst/>
            </a:prstGeom>
            <a:solidFill>
              <a:srgbClr val="D52B1E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504F952-0093-4442-894F-B618FA7D718E}"/>
              </a:ext>
            </a:extLst>
          </p:cNvPr>
          <p:cNvSpPr txBox="1"/>
          <p:nvPr/>
        </p:nvSpPr>
        <p:spPr>
          <a:xfrm>
            <a:off x="4151784" y="1842031"/>
            <a:ext cx="63367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отборочном  этапе профессиональной студенческой олимпиады  «Я – профессионал» приняли участие 7 296 обучающихся, из них 539 – обучающиеся БГМУ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DF860-2B6E-45E9-96FA-5719CE4C8214}"/>
              </a:ext>
            </a:extLst>
          </p:cNvPr>
          <p:cNvSpPr txBox="1"/>
          <p:nvPr/>
        </p:nvSpPr>
        <p:spPr>
          <a:xfrm>
            <a:off x="1703512" y="3429000"/>
            <a:ext cx="66247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заключительного этапа от БГМУ: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по направлению «Лечебное дело и Педиатрия»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по направлению «Стоматология»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 по направлению «Медико-профилактическое дело»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по направлению «Фармация»</a:t>
            </a:r>
          </a:p>
        </p:txBody>
      </p:sp>
    </p:spTree>
    <p:extLst>
      <p:ext uri="{BB962C8B-B14F-4D97-AF65-F5344CB8AC3E}">
        <p14:creationId xmlns:p14="http://schemas.microsoft.com/office/powerpoint/2010/main" val="2062096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Широкоэкранный</PresentationFormat>
  <Paragraphs>54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Хусаенова Альбина Ауфатовна</dc:creator>
  <cp:lastModifiedBy>Хусаенова Альбина Ауфатовна</cp:lastModifiedBy>
  <cp:revision>1</cp:revision>
  <dcterms:created xsi:type="dcterms:W3CDTF">2022-07-26T07:24:07Z</dcterms:created>
  <dcterms:modified xsi:type="dcterms:W3CDTF">2022-07-26T07:24:26Z</dcterms:modified>
</cp:coreProperties>
</file>