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sldIdLst>
    <p:sldId id="700" r:id="rId2"/>
    <p:sldId id="606" r:id="rId3"/>
    <p:sldId id="699" r:id="rId4"/>
    <p:sldId id="610" r:id="rId5"/>
    <p:sldId id="616" r:id="rId6"/>
    <p:sldId id="608" r:id="rId7"/>
    <p:sldId id="701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Оформление презентации" id="{D799CD82-36CD-4C68-8765-B8DBE810DFF3}">
          <p14:sldIdLst>
            <p14:sldId id="700"/>
            <p14:sldId id="606"/>
            <p14:sldId id="699"/>
            <p14:sldId id="610"/>
            <p14:sldId id="616"/>
            <p14:sldId id="608"/>
            <p14:sldId id="7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3A5276"/>
    <a:srgbClr val="0072C3"/>
    <a:srgbClr val="E8E2F1"/>
    <a:srgbClr val="0054A5"/>
    <a:srgbClr val="3C71B7"/>
    <a:srgbClr val="6D6E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8" autoAdjust="0"/>
    <p:restoredTop sz="96374" autoAdjust="0"/>
  </p:normalViewPr>
  <p:slideViewPr>
    <p:cSldViewPr>
      <p:cViewPr varScale="1">
        <p:scale>
          <a:sx n="111" d="100"/>
          <a:sy n="111" d="100"/>
        </p:scale>
        <p:origin x="1806" y="168"/>
      </p:cViewPr>
      <p:guideLst>
        <p:guide orient="horz" pos="2160"/>
        <p:guide pos="3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1F41B-5C57-436C-90E6-D46C969112E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B4C3B-A507-4AC6-8C55-FDBC06173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4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B4C3B-A507-4AC6-8C55-FDBC06173CE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84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1" y="2"/>
            <a:ext cx="7886700" cy="5599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5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156DC11-66B8-4A03-B20A-ACCF3A098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1" y="2"/>
            <a:ext cx="7886700" cy="5599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7C56E11-93C6-4269-A2FB-C4111E352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41" y="1282503"/>
            <a:ext cx="7886700" cy="43513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5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241" y="-34183"/>
            <a:ext cx="7886700" cy="620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241" y="1282503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9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" y="733326"/>
            <a:ext cx="9114572" cy="3861054"/>
          </a:xfrm>
        </p:spPr>
        <p:txBody>
          <a:bodyPr>
            <a:noAutofit/>
          </a:bodyPr>
          <a:lstStyle/>
          <a:p>
            <a:pPr>
              <a:buClr>
                <a:schemeClr val="accent1"/>
              </a:buClr>
            </a:pPr>
            <a:r>
              <a:rPr lang="ru-RU" dirty="0"/>
              <a:t>Для каждой лекции – отдельная презентация </a:t>
            </a:r>
          </a:p>
          <a:p>
            <a:pPr>
              <a:buClr>
                <a:schemeClr val="accent1"/>
              </a:buClr>
            </a:pPr>
            <a:r>
              <a:rPr lang="ru-RU" dirty="0"/>
              <a:t>Презентация разделена на части (например, 1.1., 1.2., 1.3.)</a:t>
            </a:r>
          </a:p>
          <a:p>
            <a:pPr>
              <a:buClr>
                <a:schemeClr val="accent1"/>
              </a:buClr>
            </a:pPr>
            <a:r>
              <a:rPr lang="ru-RU" dirty="0"/>
              <a:t>Перед каждой новой частью – пустой слайд</a:t>
            </a:r>
          </a:p>
          <a:p>
            <a:pPr>
              <a:buClr>
                <a:schemeClr val="accent1"/>
              </a:buClr>
            </a:pPr>
            <a:r>
              <a:rPr lang="ru-RU" dirty="0"/>
              <a:t>В презентации обязательно:</a:t>
            </a:r>
          </a:p>
          <a:p>
            <a:pPr marL="540000">
              <a:spcBef>
                <a:spcPts val="600"/>
              </a:spcBef>
              <a:buClr>
                <a:schemeClr val="accent2"/>
              </a:buClr>
            </a:pPr>
            <a:r>
              <a:rPr lang="ru-RU" dirty="0"/>
              <a:t>Слайд 1 – название курса</a:t>
            </a:r>
          </a:p>
          <a:p>
            <a:pPr marL="540000">
              <a:spcBef>
                <a:spcPts val="600"/>
              </a:spcBef>
              <a:buClr>
                <a:schemeClr val="accent2"/>
              </a:buClr>
            </a:pPr>
            <a:r>
              <a:rPr lang="ru-RU" dirty="0"/>
              <a:t>Слайд 2 – номер и название лекции</a:t>
            </a:r>
          </a:p>
          <a:p>
            <a:pPr marL="540000">
              <a:spcBef>
                <a:spcPts val="600"/>
              </a:spcBef>
              <a:buClr>
                <a:schemeClr val="accent2"/>
              </a:buClr>
            </a:pPr>
            <a:r>
              <a:rPr lang="ru-RU" dirty="0"/>
              <a:t>Слайд 3 – номер и название части лекции</a:t>
            </a:r>
          </a:p>
          <a:p>
            <a:pPr marL="311400" indent="0">
              <a:spcBef>
                <a:spcPts val="600"/>
              </a:spcBef>
              <a:buClr>
                <a:schemeClr val="accent2"/>
              </a:buClr>
              <a:buNone/>
            </a:pPr>
            <a:endParaRPr lang="ru-RU" dirty="0"/>
          </a:p>
          <a:p>
            <a:pPr>
              <a:buClr>
                <a:schemeClr val="accent1"/>
              </a:buClr>
            </a:pPr>
            <a:r>
              <a:rPr lang="ru-RU" dirty="0"/>
              <a:t>Презентация – это визуальная помощь. </a:t>
            </a:r>
            <a:br>
              <a:rPr lang="ru-RU" dirty="0"/>
            </a:br>
            <a:r>
              <a:rPr lang="ru-RU" dirty="0"/>
              <a:t>На слайдах д.б. представлены опорные пункты, </a:t>
            </a:r>
            <a:br>
              <a:rPr lang="ru-RU" dirty="0"/>
            </a:br>
            <a:r>
              <a:rPr lang="ru-RU" dirty="0"/>
              <a:t>а не текст в книжном стиле</a:t>
            </a:r>
          </a:p>
          <a:p>
            <a:pPr>
              <a:buClr>
                <a:schemeClr val="accent1"/>
              </a:buClr>
            </a:pPr>
            <a:endParaRPr lang="ru-RU" dirty="0"/>
          </a:p>
          <a:p>
            <a:pPr>
              <a:buClr>
                <a:schemeClr val="accent1"/>
              </a:buClr>
            </a:pPr>
            <a:endParaRPr lang="ru-RU" dirty="0"/>
          </a:p>
          <a:p>
            <a:pPr>
              <a:buClr>
                <a:schemeClr val="accent1"/>
              </a:buClr>
            </a:pPr>
            <a:endParaRPr lang="ru-RU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57"/>
            <a:ext cx="8676456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en-US" sz="3200" b="1" dirty="0">
                <a:solidFill>
                  <a:schemeClr val="tx2"/>
                </a:solidFill>
              </a:rPr>
              <a:t>Оформление презентации</a:t>
            </a:r>
            <a:endParaRPr lang="en-IE" sz="3200" b="1" dirty="0">
              <a:solidFill>
                <a:schemeClr val="tx2"/>
              </a:solidFill>
              <a:latin typeface="HelveticaNeueCyr" panose="02000503040000020004" pitchFamily="50" charset="-52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2E030B-9673-40FA-8313-378A10DBFF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09" y="124237"/>
            <a:ext cx="53869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3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" y="733326"/>
            <a:ext cx="9114572" cy="3861054"/>
          </a:xfrm>
        </p:spPr>
        <p:txBody>
          <a:bodyPr>
            <a:noAutofit/>
          </a:bodyPr>
          <a:lstStyle/>
          <a:p>
            <a:pPr>
              <a:buClr>
                <a:schemeClr val="accent1"/>
              </a:buClr>
            </a:pPr>
            <a:r>
              <a:rPr lang="ru-RU" sz="2200" b="1" dirty="0"/>
              <a:t>Прежде всего, необходимо скопировать свои слайды </a:t>
            </a:r>
            <a:br>
              <a:rPr lang="ru-RU" sz="2200" b="1" dirty="0"/>
            </a:br>
            <a:r>
              <a:rPr lang="ru-RU" sz="2200" b="1" dirty="0"/>
              <a:t>в шаблон </a:t>
            </a:r>
            <a:r>
              <a:rPr lang="ru-RU" sz="2200" dirty="0"/>
              <a:t>(можно также создавать слайды в шаблоне с нуля)</a:t>
            </a:r>
          </a:p>
          <a:p>
            <a:pPr>
              <a:buClr>
                <a:schemeClr val="accent1"/>
              </a:buClr>
            </a:pPr>
            <a:r>
              <a:rPr lang="ru-RU" sz="2200" dirty="0"/>
              <a:t>Формат 4:3</a:t>
            </a:r>
          </a:p>
          <a:p>
            <a:pPr>
              <a:buClr>
                <a:schemeClr val="accent1"/>
              </a:buClr>
            </a:pPr>
            <a:r>
              <a:rPr lang="ru-RU" sz="2200" dirty="0"/>
              <a:t>Фон серый, установленный в шаблоне (R238-G238-B238) </a:t>
            </a:r>
          </a:p>
          <a:p>
            <a:pPr>
              <a:buClr>
                <a:schemeClr val="accent1"/>
              </a:buClr>
            </a:pPr>
            <a:r>
              <a:rPr lang="ru-RU" sz="2200" dirty="0"/>
              <a:t>Логотипов не ставим, в видео будет логотип БГМУ</a:t>
            </a:r>
          </a:p>
          <a:p>
            <a:pPr>
              <a:buClr>
                <a:schemeClr val="accent1"/>
              </a:buClr>
            </a:pPr>
            <a:r>
              <a:rPr lang="ru-RU" sz="2200" dirty="0"/>
              <a:t>Правый нижний угол по возможности оставлять свободным – угол закрывается в кадре плечом лектора; низ слайда </a:t>
            </a:r>
            <a:br>
              <a:rPr lang="ru-RU" sz="2200" dirty="0"/>
            </a:br>
            <a:r>
              <a:rPr lang="ru-RU" sz="2200" dirty="0"/>
              <a:t>тоже оставляем свободным, он отрезается в монтаже</a:t>
            </a:r>
          </a:p>
          <a:p>
            <a:pPr>
              <a:buClr>
                <a:schemeClr val="accent1"/>
              </a:buClr>
            </a:pPr>
            <a:r>
              <a:rPr lang="ru-RU" sz="2200" dirty="0"/>
              <a:t>Поля слева и справа – 5% от ширины слайда</a:t>
            </a:r>
          </a:p>
          <a:p>
            <a:pPr>
              <a:buClr>
                <a:schemeClr val="accent1"/>
              </a:buClr>
            </a:pPr>
            <a:r>
              <a:rPr lang="ru-RU" sz="2200" dirty="0"/>
              <a:t>Заголовки и текст – в разных блоках на слайде</a:t>
            </a:r>
          </a:p>
          <a:p>
            <a:pPr>
              <a:buClr>
                <a:schemeClr val="accent1"/>
              </a:buClr>
            </a:pPr>
            <a:endParaRPr lang="ru-RU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57"/>
            <a:ext cx="8676456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en-US" sz="3200" b="1" dirty="0">
                <a:solidFill>
                  <a:schemeClr val="tx2"/>
                </a:solidFill>
              </a:rPr>
              <a:t>Оформление презентации</a:t>
            </a:r>
            <a:endParaRPr lang="en-IE" sz="3200" b="1" dirty="0">
              <a:solidFill>
                <a:schemeClr val="tx2"/>
              </a:solidFill>
              <a:latin typeface="HelveticaNeueCyr" panose="02000503040000020004" pitchFamily="50" charset="-52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2EBC00E-7D05-4D6B-800E-C13128815C2E}"/>
              </a:ext>
            </a:extLst>
          </p:cNvPr>
          <p:cNvCxnSpPr>
            <a:cxnSpLocks/>
          </p:cNvCxnSpPr>
          <p:nvPr/>
        </p:nvCxnSpPr>
        <p:spPr>
          <a:xfrm flipV="1">
            <a:off x="6937142" y="4108669"/>
            <a:ext cx="2038468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41A135F4-1E2F-4F00-9C35-20C10A437F2F}"/>
              </a:ext>
            </a:extLst>
          </p:cNvPr>
          <p:cNvCxnSpPr>
            <a:cxnSpLocks/>
          </p:cNvCxnSpPr>
          <p:nvPr/>
        </p:nvCxnSpPr>
        <p:spPr>
          <a:xfrm>
            <a:off x="8604448" y="3429000"/>
            <a:ext cx="0" cy="1157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2EBC00E-7D05-4D6B-800E-C13128815C2E}"/>
              </a:ext>
            </a:extLst>
          </p:cNvPr>
          <p:cNvCxnSpPr>
            <a:cxnSpLocks/>
          </p:cNvCxnSpPr>
          <p:nvPr/>
        </p:nvCxnSpPr>
        <p:spPr>
          <a:xfrm>
            <a:off x="29428" y="6309320"/>
            <a:ext cx="91145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41A135F4-1E2F-4F00-9C35-20C10A437F2F}"/>
              </a:ext>
            </a:extLst>
          </p:cNvPr>
          <p:cNvCxnSpPr>
            <a:cxnSpLocks/>
          </p:cNvCxnSpPr>
          <p:nvPr/>
        </p:nvCxnSpPr>
        <p:spPr>
          <a:xfrm>
            <a:off x="5508104" y="3645024"/>
            <a:ext cx="2448272" cy="2656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CF0B8F5-D158-408C-A887-015BE4191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09" y="124237"/>
            <a:ext cx="53869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74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" y="733326"/>
            <a:ext cx="8951236" cy="3861054"/>
          </a:xfrm>
        </p:spPr>
        <p:txBody>
          <a:bodyPr>
            <a:noAutofit/>
          </a:bodyPr>
          <a:lstStyle/>
          <a:p>
            <a:pPr>
              <a:buClr>
                <a:schemeClr val="accent1"/>
              </a:buClr>
            </a:pPr>
            <a:r>
              <a:rPr lang="ru-RU" sz="2000" dirty="0"/>
              <a:t>Шрифт </a:t>
            </a:r>
            <a:r>
              <a:rPr lang="en-US" sz="2000" dirty="0"/>
              <a:t>H</a:t>
            </a:r>
            <a:r>
              <a:rPr lang="ru-RU" sz="2000" dirty="0" err="1"/>
              <a:t>elvetica</a:t>
            </a:r>
            <a:r>
              <a:rPr lang="en-US" sz="2000" dirty="0"/>
              <a:t>N</a:t>
            </a:r>
            <a:r>
              <a:rPr lang="ru-RU" sz="2000" dirty="0" err="1"/>
              <a:t>eue</a:t>
            </a:r>
            <a:r>
              <a:rPr lang="en-US" sz="2000" dirty="0"/>
              <a:t>Cyr</a:t>
            </a:r>
            <a:endParaRPr lang="ru-RU" sz="2000" dirty="0"/>
          </a:p>
          <a:p>
            <a:pPr>
              <a:buClr>
                <a:schemeClr val="accent1"/>
              </a:buClr>
            </a:pPr>
            <a:r>
              <a:rPr lang="ru-RU" sz="2000" dirty="0"/>
              <a:t>Выравнивание текста всегда по левому краю</a:t>
            </a:r>
          </a:p>
          <a:p>
            <a:pPr>
              <a:buClr>
                <a:schemeClr val="accent1"/>
              </a:buClr>
            </a:pPr>
            <a:r>
              <a:rPr lang="ru-RU" sz="2000" b="1" dirty="0"/>
              <a:t>Заголовки и тексты начинаются на всех слайдах </a:t>
            </a:r>
            <a:br>
              <a:rPr lang="ru-RU" sz="2000" b="1" dirty="0"/>
            </a:br>
            <a:r>
              <a:rPr lang="ru-RU" sz="2000" b="1" dirty="0"/>
              <a:t>в одной и той же точке </a:t>
            </a:r>
            <a:r>
              <a:rPr lang="ru-RU" sz="2000" dirty="0"/>
              <a:t>(иначе в кадре будут </a:t>
            </a:r>
            <a:br>
              <a:rPr lang="ru-RU" sz="2000" dirty="0"/>
            </a:br>
            <a:r>
              <a:rPr lang="ru-RU" sz="2000" dirty="0"/>
              <a:t>прыгать при перелистывании слайдов)</a:t>
            </a:r>
          </a:p>
          <a:p>
            <a:r>
              <a:rPr lang="ru-RU" sz="2000" dirty="0"/>
              <a:t>Размер шрифта – крупный. </a:t>
            </a:r>
            <a:br>
              <a:rPr lang="ru-RU" sz="2000" dirty="0"/>
            </a:br>
            <a:r>
              <a:rPr lang="ru-RU" sz="2000" dirty="0"/>
              <a:t>Заголовок – 32, </a:t>
            </a:r>
            <a:br>
              <a:rPr lang="ru-RU" sz="2000" dirty="0"/>
            </a:br>
            <a:r>
              <a:rPr lang="ru-RU" sz="2000" dirty="0"/>
              <a:t>текст – по умолчанию 24, </a:t>
            </a:r>
            <a:br>
              <a:rPr lang="ru-RU" sz="2000" dirty="0"/>
            </a:br>
            <a:r>
              <a:rPr lang="ru-RU" sz="2000" dirty="0"/>
              <a:t>при необходимости </a:t>
            </a:r>
            <a:r>
              <a:rPr lang="ru-RU" sz="1800" dirty="0"/>
              <a:t>– мельче, но не менее 18</a:t>
            </a:r>
            <a:endParaRPr lang="ru-RU" sz="1600" dirty="0"/>
          </a:p>
          <a:p>
            <a:r>
              <a:rPr lang="ru-RU" sz="2000" dirty="0"/>
              <a:t>Не использовать тени, подчеркивание</a:t>
            </a:r>
          </a:p>
          <a:p>
            <a:r>
              <a:rPr lang="ru-RU" sz="2000" dirty="0"/>
              <a:t>Сам текст слайда – не жирный, не курсив. </a:t>
            </a:r>
            <a:br>
              <a:rPr lang="ru-RU" sz="2000" dirty="0"/>
            </a:br>
            <a:r>
              <a:rPr lang="ru-RU" sz="1800" b="1" dirty="0"/>
              <a:t>Жирное</a:t>
            </a:r>
            <a:r>
              <a:rPr lang="ru-RU" sz="1800" dirty="0"/>
              <a:t> начертание используем для выделения </a:t>
            </a:r>
            <a:r>
              <a:rPr lang="ru-RU" sz="1800" b="1" dirty="0"/>
              <a:t>важных слов </a:t>
            </a:r>
            <a:br>
              <a:rPr lang="ru-RU" sz="1800" dirty="0"/>
            </a:br>
            <a:r>
              <a:rPr lang="ru-RU" sz="1800" dirty="0"/>
              <a:t>(можно также использовать </a:t>
            </a:r>
            <a:r>
              <a:rPr lang="ru-RU" sz="1800" b="1" dirty="0">
                <a:solidFill>
                  <a:schemeClr val="tx2"/>
                </a:solidFill>
              </a:rPr>
              <a:t>темно-синий</a:t>
            </a:r>
            <a:r>
              <a:rPr lang="ru-RU" sz="1800" dirty="0"/>
              <a:t> и </a:t>
            </a:r>
            <a:r>
              <a:rPr lang="ru-RU" sz="1800" b="1" dirty="0">
                <a:solidFill>
                  <a:schemeClr val="accent1"/>
                </a:solidFill>
              </a:rPr>
              <a:t>синий</a:t>
            </a:r>
            <a:r>
              <a:rPr lang="ru-RU" sz="1800" dirty="0"/>
              <a:t> цвет). </a:t>
            </a:r>
            <a:br>
              <a:rPr lang="ru-RU" sz="1800" dirty="0"/>
            </a:br>
            <a:r>
              <a:rPr lang="ru-RU" sz="1800" i="1" dirty="0"/>
              <a:t>Курсив</a:t>
            </a:r>
            <a:r>
              <a:rPr lang="ru-RU" sz="1800" dirty="0"/>
              <a:t> – для </a:t>
            </a:r>
            <a:r>
              <a:rPr lang="ru-RU" sz="1800" i="1" dirty="0"/>
              <a:t>цитат</a:t>
            </a:r>
            <a:r>
              <a:rPr lang="ru-RU" sz="1800" dirty="0"/>
              <a:t>, </a:t>
            </a:r>
            <a:r>
              <a:rPr lang="ru-RU" sz="1800" i="1" dirty="0"/>
              <a:t>примеров</a:t>
            </a:r>
            <a:r>
              <a:rPr lang="ru-RU" sz="1800" dirty="0"/>
              <a:t> и т.п. </a:t>
            </a:r>
            <a:br>
              <a:rPr lang="ru-RU" sz="1800" dirty="0"/>
            </a:br>
            <a:r>
              <a:rPr lang="ru-RU" sz="1800" u="sng" strike="sngStrike" dirty="0"/>
              <a:t>Подчеркивание</a:t>
            </a:r>
            <a:r>
              <a:rPr lang="ru-RU" sz="1800" dirty="0"/>
              <a:t> не используем!</a:t>
            </a:r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pPr>
              <a:buClr>
                <a:schemeClr val="accent1"/>
              </a:buClr>
            </a:pPr>
            <a:endParaRPr lang="ru-RU" sz="2000" dirty="0"/>
          </a:p>
          <a:p>
            <a:pPr>
              <a:buClr>
                <a:schemeClr val="accent1"/>
              </a:buClr>
            </a:pPr>
            <a:endParaRPr lang="ru-RU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57"/>
            <a:ext cx="8676456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en-US" sz="3200" b="1" dirty="0">
                <a:solidFill>
                  <a:schemeClr val="tx2"/>
                </a:solidFill>
              </a:rPr>
              <a:t>Оформление презентации</a:t>
            </a:r>
            <a:endParaRPr lang="en-IE" sz="3200" b="1" dirty="0">
              <a:solidFill>
                <a:schemeClr val="tx2"/>
              </a:solidFill>
              <a:latin typeface="HelveticaNeueCyr" panose="02000503040000020004" pitchFamily="50" charset="-52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17F42F-FA88-4469-824C-BFCADAD0D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09" y="124237"/>
            <a:ext cx="53869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770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" y="720074"/>
            <a:ext cx="9023244" cy="3861054"/>
          </a:xfrm>
        </p:spPr>
        <p:txBody>
          <a:bodyPr>
            <a:noAutofit/>
          </a:bodyPr>
          <a:lstStyle/>
          <a:p>
            <a:pPr>
              <a:buClr>
                <a:schemeClr val="accent1"/>
              </a:buClr>
            </a:pPr>
            <a:r>
              <a:rPr lang="ru-RU" sz="2400" dirty="0"/>
              <a:t>Тире – среднее (–) </a:t>
            </a:r>
            <a:r>
              <a:rPr lang="ru-RU" sz="2000" dirty="0"/>
              <a:t>(не длинное, не дефис (-)!)</a:t>
            </a:r>
          </a:p>
          <a:p>
            <a:r>
              <a:rPr lang="ru-RU" dirty="0"/>
              <a:t>Кавычки – ёлочки: «»</a:t>
            </a:r>
            <a:endParaRPr lang="ru-RU" sz="2400" dirty="0"/>
          </a:p>
          <a:p>
            <a:pPr>
              <a:buClr>
                <a:schemeClr val="accent1"/>
              </a:buClr>
            </a:pPr>
            <a:r>
              <a:rPr lang="ru-RU" sz="2400" dirty="0"/>
              <a:t>Не оставляем в конце строк предлогов и союзов – переносим их на новую строку:</a:t>
            </a:r>
          </a:p>
          <a:p>
            <a:pPr marL="1280160">
              <a:spcBef>
                <a:spcPts val="600"/>
              </a:spcBef>
              <a:buClr>
                <a:schemeClr val="accent4"/>
              </a:buClr>
            </a:pPr>
            <a:r>
              <a:rPr lang="ru-RU" sz="2000" dirty="0"/>
              <a:t>Неправильно: </a:t>
            </a:r>
            <a:r>
              <a:rPr lang="ru-RU" sz="2000" i="1" dirty="0"/>
              <a:t>Дайте мне хлеба с</a:t>
            </a:r>
            <a:br>
              <a:rPr lang="ru-RU" sz="2000" i="1" dirty="0"/>
            </a:br>
            <a:r>
              <a:rPr lang="ru-RU" sz="2000" i="1" dirty="0"/>
              <a:t>сыром</a:t>
            </a:r>
          </a:p>
          <a:p>
            <a:pPr marL="1280160">
              <a:spcBef>
                <a:spcPts val="600"/>
              </a:spcBef>
              <a:buClr>
                <a:schemeClr val="accent4"/>
              </a:buClr>
            </a:pPr>
            <a:r>
              <a:rPr lang="ru-RU" sz="2000" dirty="0"/>
              <a:t>Правильно: </a:t>
            </a:r>
            <a:r>
              <a:rPr lang="ru-RU" sz="2000" i="1" dirty="0"/>
              <a:t>Дайте мне хлеба</a:t>
            </a:r>
            <a:br>
              <a:rPr lang="ru-RU" sz="2000" i="1" dirty="0"/>
            </a:br>
            <a:r>
              <a:rPr lang="ru-RU" sz="2000" i="1" dirty="0"/>
              <a:t>с сыром</a:t>
            </a:r>
            <a:endParaRPr lang="en-US" sz="2000" i="1" dirty="0"/>
          </a:p>
          <a:p>
            <a:pPr>
              <a:buClr>
                <a:schemeClr val="accent1"/>
              </a:buClr>
            </a:pPr>
            <a:r>
              <a:rPr lang="ru-RU" sz="2400" dirty="0"/>
              <a:t>В конце слайда не ставим точку</a:t>
            </a:r>
          </a:p>
          <a:p>
            <a:pPr marL="0" indent="0">
              <a:buClr>
                <a:schemeClr val="accent1"/>
              </a:buClr>
              <a:buNone/>
            </a:pP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57"/>
            <a:ext cx="8676456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en-US" sz="3200" b="1" dirty="0">
                <a:solidFill>
                  <a:schemeClr val="tx2"/>
                </a:solidFill>
              </a:rPr>
              <a:t>Оформление презентации</a:t>
            </a:r>
            <a:endParaRPr lang="en-IE" sz="3200" b="1" dirty="0">
              <a:solidFill>
                <a:schemeClr val="tx2"/>
              </a:solidFill>
              <a:latin typeface="HelveticaNeueCyr" panose="02000503040000020004" pitchFamily="50" charset="-52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424207-9713-4650-9062-93F70F3C7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09" y="124237"/>
            <a:ext cx="53869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847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" y="720074"/>
            <a:ext cx="9023244" cy="386105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400" dirty="0"/>
              <a:t>Списки – круглые </a:t>
            </a:r>
          </a:p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400" dirty="0"/>
              <a:t>Между пунктами списка расстояние больше, </a:t>
            </a:r>
            <a:br>
              <a:rPr lang="ru-RU" sz="2400" dirty="0"/>
            </a:br>
            <a:r>
              <a:rPr lang="ru-RU" sz="2400" dirty="0"/>
              <a:t>чем между строками пунктов </a:t>
            </a:r>
            <a:br>
              <a:rPr lang="ru-RU" sz="2400" dirty="0"/>
            </a:br>
            <a:r>
              <a:rPr lang="ru-RU" sz="2000" dirty="0"/>
              <a:t>(если нужно, строки разделяем с помощью </a:t>
            </a:r>
            <a:r>
              <a:rPr lang="en-US" sz="2000" dirty="0" err="1"/>
              <a:t>shift+enter</a:t>
            </a:r>
            <a:r>
              <a:rPr lang="ru-RU" sz="2000" dirty="0"/>
              <a:t>, </a:t>
            </a:r>
            <a:br>
              <a:rPr lang="ru-RU" sz="2000" dirty="0"/>
            </a:br>
            <a:r>
              <a:rPr lang="ru-RU" sz="2000" dirty="0"/>
              <a:t>а пункты – с помощью </a:t>
            </a:r>
            <a:r>
              <a:rPr lang="en-US" sz="2000" dirty="0"/>
              <a:t>enter)</a:t>
            </a:r>
            <a:endParaRPr lang="ru-RU" sz="2400" dirty="0"/>
          </a:p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400" dirty="0"/>
              <a:t>В конце пунктов списка не ставим знаков препинания</a:t>
            </a:r>
          </a:p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400" dirty="0"/>
              <a:t>Многоуровневые списки:</a:t>
            </a:r>
          </a:p>
          <a:p>
            <a:pPr marL="731520">
              <a:spcBef>
                <a:spcPts val="900"/>
              </a:spcBef>
              <a:buClr>
                <a:schemeClr val="accent4"/>
              </a:buClr>
            </a:pPr>
            <a:r>
              <a:rPr lang="ru-RU" sz="2400" dirty="0"/>
              <a:t>Для каждого уровня:</a:t>
            </a:r>
          </a:p>
          <a:p>
            <a:pPr marL="128016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ru-RU" sz="2400" dirty="0"/>
              <a:t>больше отступ </a:t>
            </a:r>
            <a:r>
              <a:rPr lang="ru-RU" sz="2000" dirty="0"/>
              <a:t>(меню «Абзац»)</a:t>
            </a:r>
            <a:endParaRPr lang="ru-RU" sz="2400" dirty="0"/>
          </a:p>
          <a:p>
            <a:pPr marL="128016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ru-RU" sz="2400" dirty="0"/>
              <a:t>другой синий цвет из нашей палитры </a:t>
            </a:r>
            <a:br>
              <a:rPr lang="ru-RU" sz="2400" dirty="0"/>
            </a:br>
            <a:r>
              <a:rPr lang="ru-RU" sz="2000" dirty="0"/>
              <a:t>(«Абзац» – «маркеры» – «список» – «цвет»)</a:t>
            </a:r>
            <a:endParaRPr lang="ru-RU" sz="2400" dirty="0"/>
          </a:p>
          <a:p>
            <a:pPr marL="128016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ru-RU" sz="2400" dirty="0"/>
              <a:t>можно увеличить/уменьшить интервал </a:t>
            </a:r>
            <a:br>
              <a:rPr lang="ru-RU" sz="2400" dirty="0"/>
            </a:br>
            <a:r>
              <a:rPr lang="ru-RU" sz="2400" dirty="0"/>
              <a:t>между пунктами </a:t>
            </a:r>
            <a:r>
              <a:rPr lang="ru-RU" sz="2000" dirty="0"/>
              <a:t>(меню «Абзац»)</a:t>
            </a:r>
            <a:endParaRPr lang="ru-RU" sz="2400" dirty="0"/>
          </a:p>
          <a:p>
            <a:pPr marL="1280160">
              <a:buClr>
                <a:schemeClr val="accent3">
                  <a:lumMod val="60000"/>
                  <a:lumOff val="40000"/>
                </a:schemeClr>
              </a:buClr>
            </a:pPr>
            <a:endParaRPr lang="ru-RU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57"/>
            <a:ext cx="8676456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en-US" sz="3200" b="1" dirty="0">
                <a:solidFill>
                  <a:schemeClr val="tx2"/>
                </a:solidFill>
              </a:rPr>
              <a:t>Оформление презентации</a:t>
            </a:r>
            <a:endParaRPr lang="en-IE" sz="3200" b="1" dirty="0">
              <a:solidFill>
                <a:schemeClr val="tx2"/>
              </a:solidFill>
              <a:latin typeface="HelveticaNeueCyr" panose="02000503040000020004" pitchFamily="50" charset="-52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55B83A9-C685-4080-864E-E7F60E080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09" y="124237"/>
            <a:ext cx="53869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3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" y="648066"/>
            <a:ext cx="9130748" cy="494117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000" dirty="0"/>
              <a:t>Схемы, таблицы – в форматируемом виде, не в виде картинок</a:t>
            </a:r>
          </a:p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000" dirty="0"/>
              <a:t>Изображения – крупные, четкие, хорошего качества, без водяных знаков и логотипов</a:t>
            </a:r>
          </a:p>
          <a:p>
            <a:pPr>
              <a:spcBef>
                <a:spcPts val="900"/>
              </a:spcBef>
            </a:pPr>
            <a:r>
              <a:rPr lang="ru-RU" sz="2000" dirty="0"/>
              <a:t>Надписи на изображениях по возможности сделать текстом</a:t>
            </a:r>
          </a:p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000" dirty="0"/>
              <a:t>Недопустимо использование чужих слайдов</a:t>
            </a:r>
          </a:p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000" dirty="0"/>
              <a:t>Лучше всего использовать фото и иллюстрации собственного авторства</a:t>
            </a:r>
            <a:endParaRPr lang="ru-RU" sz="1800" dirty="0"/>
          </a:p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000" dirty="0"/>
              <a:t>Изображения для красоты и настроения, иконки – </a:t>
            </a:r>
            <a:br>
              <a:rPr lang="ru-RU" sz="2000" dirty="0"/>
            </a:br>
            <a:r>
              <a:rPr lang="ru-RU" sz="2000" b="1" dirty="0"/>
              <a:t>только</a:t>
            </a:r>
            <a:r>
              <a:rPr lang="ru-RU" sz="2000" dirty="0"/>
              <a:t> с сайта </a:t>
            </a:r>
            <a:r>
              <a:rPr lang="ru-RU" sz="2000" b="1" dirty="0">
                <a:solidFill>
                  <a:schemeClr val="accent1"/>
                </a:solidFill>
              </a:rPr>
              <a:t>pixabay</a:t>
            </a:r>
            <a:r>
              <a:rPr lang="en-US" sz="2000" b="1" dirty="0">
                <a:solidFill>
                  <a:schemeClr val="accent1"/>
                </a:solidFill>
              </a:rPr>
              <a:t>.com</a:t>
            </a:r>
            <a:r>
              <a:rPr lang="ru-RU" sz="2000" b="1" dirty="0">
                <a:solidFill>
                  <a:schemeClr val="accent1"/>
                </a:solidFill>
              </a:rPr>
              <a:t> или бесплатных аналогов!!!</a:t>
            </a:r>
            <a:r>
              <a:rPr lang="ru-RU" sz="2000" dirty="0"/>
              <a:t> </a:t>
            </a:r>
          </a:p>
          <a:p>
            <a:pPr>
              <a:spcBef>
                <a:spcPts val="900"/>
              </a:spcBef>
              <a:buClr>
                <a:schemeClr val="accent1"/>
              </a:buClr>
            </a:pPr>
            <a:r>
              <a:rPr lang="ru-RU" sz="2000" dirty="0"/>
              <a:t>Изображения, необходимые для иллюстрации лекционного материала (медицинская тематика), – предпочтительно с </a:t>
            </a:r>
            <a:r>
              <a:rPr lang="en-US" sz="2000" b="1" dirty="0"/>
              <a:t>wikipedia.org</a:t>
            </a:r>
            <a:r>
              <a:rPr lang="ru-RU" sz="2000" dirty="0"/>
              <a:t>.</a:t>
            </a:r>
            <a:r>
              <a:rPr lang="ru-RU" sz="2000" b="1" dirty="0"/>
              <a:t> </a:t>
            </a:r>
            <a:br>
              <a:rPr lang="ru-RU" sz="2000" b="1" dirty="0"/>
            </a:br>
            <a:r>
              <a:rPr lang="ru-RU" sz="2000" dirty="0"/>
              <a:t>Не подходят источники типа </a:t>
            </a:r>
            <a:r>
              <a:rPr lang="en-US" sz="2000" dirty="0" err="1"/>
              <a:t>slideshare</a:t>
            </a:r>
            <a:r>
              <a:rPr lang="ru-RU" sz="2000" dirty="0"/>
              <a:t>, </a:t>
            </a:r>
            <a:r>
              <a:rPr lang="en-US" sz="2000" dirty="0"/>
              <a:t>ppt-online </a:t>
            </a:r>
            <a:r>
              <a:rPr lang="ru-RU" sz="2000" dirty="0"/>
              <a:t>и т.п. – </a:t>
            </a:r>
            <a:br>
              <a:rPr lang="ru-RU" sz="2000" dirty="0"/>
            </a:br>
            <a:r>
              <a:rPr lang="ru-RU" sz="2000" dirty="0"/>
              <a:t>сайты-агрегаторы чужих презентаций и картинок</a:t>
            </a:r>
            <a:endParaRPr lang="ru-RU" sz="2000" b="1" dirty="0"/>
          </a:p>
          <a:p>
            <a:pPr>
              <a:buClr>
                <a:schemeClr val="accent1"/>
              </a:buClr>
            </a:pPr>
            <a:endParaRPr lang="ru-RU" sz="2000" dirty="0"/>
          </a:p>
          <a:p>
            <a:pPr marL="0" indent="0">
              <a:buClr>
                <a:schemeClr val="accent1"/>
              </a:buClr>
              <a:buNone/>
            </a:pPr>
            <a:endParaRPr lang="ru-RU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57"/>
            <a:ext cx="8676456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en-US" sz="3200" b="1" dirty="0">
                <a:solidFill>
                  <a:schemeClr val="tx2"/>
                </a:solidFill>
              </a:rPr>
              <a:t>Оформление презентации</a:t>
            </a:r>
            <a:endParaRPr lang="en-IE" sz="3200" b="1" dirty="0">
              <a:solidFill>
                <a:schemeClr val="tx2"/>
              </a:solidFill>
              <a:latin typeface="HelveticaNeueCyr" panose="02000503040000020004" pitchFamily="50" charset="-52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B2893E-DC99-4988-AC25-83CDB44E1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09" y="124237"/>
            <a:ext cx="53869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5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" y="648066"/>
            <a:ext cx="9130748" cy="386105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1"/>
              </a:buClr>
              <a:buNone/>
            </a:pPr>
            <a:r>
              <a:rPr lang="ru-RU" sz="2000" b="1" dirty="0"/>
              <a:t>Для всех изображений указать источник </a:t>
            </a:r>
            <a:r>
              <a:rPr lang="ru-RU" sz="2000" dirty="0"/>
              <a:t>(страничку, </a:t>
            </a:r>
            <a:br>
              <a:rPr lang="ru-RU" sz="2000" dirty="0"/>
            </a:br>
            <a:r>
              <a:rPr lang="ru-RU" sz="2000" dirty="0"/>
              <a:t>с которой взята картинка; выходные данные книги или статьи)</a:t>
            </a:r>
          </a:p>
          <a:p>
            <a:pPr>
              <a:spcBef>
                <a:spcPts val="600"/>
              </a:spcBef>
              <a:buClr>
                <a:schemeClr val="accent1"/>
              </a:buClr>
            </a:pPr>
            <a:r>
              <a:rPr lang="ru-RU" sz="2000" dirty="0"/>
              <a:t>Размер шрифта – 10</a:t>
            </a:r>
          </a:p>
          <a:p>
            <a:pPr>
              <a:spcBef>
                <a:spcPts val="600"/>
              </a:spcBef>
              <a:buClr>
                <a:schemeClr val="accent1"/>
              </a:buClr>
            </a:pPr>
            <a:r>
              <a:rPr lang="ru-RU" sz="2000" dirty="0"/>
              <a:t>Ссылка неактивная</a:t>
            </a:r>
          </a:p>
          <a:p>
            <a:pPr>
              <a:spcBef>
                <a:spcPts val="600"/>
              </a:spcBef>
              <a:buClr>
                <a:schemeClr val="accent1"/>
              </a:buClr>
            </a:pPr>
            <a:r>
              <a:rPr lang="ru-RU" sz="2000" dirty="0"/>
              <a:t>На материалы кафедры ссылки давать не обязательно</a:t>
            </a:r>
          </a:p>
          <a:p>
            <a:pPr marL="0" indent="0">
              <a:spcBef>
                <a:spcPts val="600"/>
              </a:spcBef>
              <a:buClr>
                <a:schemeClr val="accent1"/>
              </a:buClr>
              <a:buNone/>
            </a:pPr>
            <a:endParaRPr lang="ru-RU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57"/>
            <a:ext cx="8676456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en-US" sz="3200" b="1" dirty="0">
                <a:solidFill>
                  <a:schemeClr val="tx2"/>
                </a:solidFill>
              </a:rPr>
              <a:t>Оформление презентации</a:t>
            </a:r>
            <a:endParaRPr lang="en-IE" sz="3200" b="1" dirty="0">
              <a:solidFill>
                <a:schemeClr val="tx2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0540B3E-29FB-468A-8A40-663046A68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655174"/>
            <a:ext cx="15151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/>
              <a:t>Например: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7" descr="http://grib-info.ru/wp-content/uploads/2018/04/1604b-1.jpg">
            <a:extLst>
              <a:ext uri="{FF2B5EF4-FFF2-40B4-BE49-F238E27FC236}">
                <a16:creationId xmlns:a16="http://schemas.microsoft.com/office/drawing/2014/main" id="{D91F7726-704A-49F3-A9EA-F29016818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68494"/>
            <a:ext cx="178117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FA870431-538B-4827-8E2C-59E6DAA7F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5049602"/>
            <a:ext cx="545694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grib-info.ru/spravochnik-gribnika/muxomor-v-lechebnyx-celyax-recepty-narodnoj-mediciny.html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B4DDA3-9143-413F-A5E6-379663A16510}"/>
              </a:ext>
            </a:extLst>
          </p:cNvPr>
          <p:cNvSpPr/>
          <p:nvPr/>
        </p:nvSpPr>
        <p:spPr>
          <a:xfrm>
            <a:off x="467544" y="5662989"/>
            <a:ext cx="6886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ea typeface="Times New Roman" panose="02020603050405020304" pitchFamily="18" charset="0"/>
              </a:rPr>
              <a:t>Ссылка не на сайт! Не на саму картинку! Не на яндекс-поиск! Не на гугл-поиск! </a:t>
            </a:r>
            <a:r>
              <a:rPr lang="ru-RU" b="1" dirty="0">
                <a:ea typeface="Times New Roman" panose="02020603050405020304" pitchFamily="18" charset="0"/>
              </a:rPr>
              <a:t>На страничку</a:t>
            </a:r>
            <a:r>
              <a:rPr lang="ru-RU" dirty="0">
                <a:ea typeface="Times New Roman" panose="02020603050405020304" pitchFamily="18" charset="0"/>
              </a:rPr>
              <a:t>!</a:t>
            </a:r>
            <a:endParaRPr lang="ru-RU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BFF6829-DB47-4F9D-B9CD-6434295978AC}"/>
              </a:ext>
            </a:extLst>
          </p:cNvPr>
          <p:cNvSpPr/>
          <p:nvPr/>
        </p:nvSpPr>
        <p:spPr>
          <a:xfrm rot="16200000">
            <a:off x="3131840" y="5400265"/>
            <a:ext cx="288032" cy="158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BB59EA6-C9EB-4B6C-B601-E848DB061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09" y="124237"/>
            <a:ext cx="53869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7690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PRESENTER" val="b72e26da816c74fe9cdd7dfd929b9a5d34f5857"/>
</p:tagLst>
</file>

<file path=ppt/theme/theme1.xml><?xml version="1.0" encoding="utf-8"?>
<a:theme xmlns:a="http://schemas.openxmlformats.org/drawingml/2006/main" name="Тема1">
  <a:themeElements>
    <a:clrScheme name="Цвет 5">
      <a:dk1>
        <a:srgbClr val="111518"/>
      </a:dk1>
      <a:lt1>
        <a:srgbClr val="FFFFFF"/>
      </a:lt1>
      <a:dk2>
        <a:srgbClr val="003079"/>
      </a:dk2>
      <a:lt2>
        <a:srgbClr val="DDEBF3"/>
      </a:lt2>
      <a:accent1>
        <a:srgbClr val="0072C3"/>
      </a:accent1>
      <a:accent2>
        <a:srgbClr val="6FBBCE"/>
      </a:accent2>
      <a:accent3>
        <a:srgbClr val="00B8C1"/>
      </a:accent3>
      <a:accent4>
        <a:srgbClr val="00C5E7"/>
      </a:accent4>
      <a:accent5>
        <a:srgbClr val="2B6AB5"/>
      </a:accent5>
      <a:accent6>
        <a:srgbClr val="A3C7D4"/>
      </a:accent6>
      <a:hlink>
        <a:srgbClr val="00B8C1"/>
      </a:hlink>
      <a:folHlink>
        <a:srgbClr val="00B314"/>
      </a:folHlink>
    </a:clrScheme>
    <a:fontScheme name="Другая 2">
      <a:majorFont>
        <a:latin typeface="HelveticaNeueCyr"/>
        <a:ea typeface=""/>
        <a:cs typeface=""/>
      </a:majorFont>
      <a:minorFont>
        <a:latin typeface="HelveticaNeueCyr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1A96F459-18AB-445E-ADD0-5C4B81114B47}" vid="{ADF4731B-8C9D-4AB5-B888-5B9B73BDC5B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0</TotalTime>
  <Words>236</Words>
  <Application>Microsoft Office PowerPoint</Application>
  <PresentationFormat>Экран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HelveticaNeueCyr</vt:lpstr>
      <vt:lpstr>Times New Roman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2020-03-10T04:01:51Z</dcterms:created>
  <dcterms:modified xsi:type="dcterms:W3CDTF">2020-09-11T11:55:25Z</dcterms:modified>
</cp:coreProperties>
</file>