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6" r:id="rId4"/>
  </p:sldMasterIdLst>
  <p:notesMasterIdLst>
    <p:notesMasterId r:id="rId18"/>
  </p:notesMasterIdLst>
  <p:handoutMasterIdLst>
    <p:handoutMasterId r:id="rId19"/>
  </p:handoutMasterIdLst>
  <p:sldIdLst>
    <p:sldId id="804" r:id="rId5"/>
    <p:sldId id="805" r:id="rId6"/>
    <p:sldId id="809" r:id="rId7"/>
    <p:sldId id="826" r:id="rId8"/>
    <p:sldId id="823" r:id="rId9"/>
    <p:sldId id="824" r:id="rId10"/>
    <p:sldId id="825" r:id="rId11"/>
    <p:sldId id="827" r:id="rId12"/>
    <p:sldId id="811" r:id="rId13"/>
    <p:sldId id="810" r:id="rId14"/>
    <p:sldId id="820" r:id="rId15"/>
    <p:sldId id="821" r:id="rId16"/>
    <p:sldId id="822" r:id="rId17"/>
  </p:sldIdLst>
  <p:sldSz cx="9144000" cy="5143500" type="screen16x9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F497D"/>
    <a:srgbClr val="6CC06A"/>
    <a:srgbClr val="3FBA8C"/>
    <a:srgbClr val="90CA49"/>
    <a:srgbClr val="00B69D"/>
    <a:srgbClr val="00AEE5"/>
    <a:srgbClr val="88C544"/>
    <a:srgbClr val="00B7A3"/>
    <a:srgbClr val="01AFD4"/>
    <a:srgbClr val="31B9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86462" autoAdjust="0"/>
  </p:normalViewPr>
  <p:slideViewPr>
    <p:cSldViewPr>
      <p:cViewPr varScale="1">
        <p:scale>
          <a:sx n="147" d="100"/>
          <a:sy n="147" d="100"/>
        </p:scale>
        <p:origin x="81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87;&#1086;&#108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87;&#1086;&#108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87;&#1086;&#108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9;&#1077;&#1088;&#1077;&#1075;&#1072;\Documents\&#1087;&#1086;&#108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>
                <a:solidFill>
                  <a:srgbClr val="1F497D"/>
                </a:solidFill>
              </a:defRPr>
            </a:pPr>
            <a:r>
              <a:rPr lang="ru-RU" b="0" dirty="0">
                <a:solidFill>
                  <a:srgbClr val="1F497D"/>
                </a:solidFill>
              </a:rPr>
              <a:t>Место проживания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50-45DE-B61F-E9CEF01370CF}"/>
                </c:ext>
              </c:extLst>
            </c:dLbl>
            <c:dLbl>
              <c:idx val="1"/>
              <c:layout>
                <c:manualLayout>
                  <c:x val="-0.24876487314085741"/>
                  <c:y val="4.6029819189267969E-2"/>
                </c:manualLayout>
              </c:layout>
              <c:spPr/>
              <c:txPr>
                <a:bodyPr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50-45DE-B61F-E9CEF01370CF}"/>
                </c:ext>
              </c:extLst>
            </c:dLbl>
            <c:dLbl>
              <c:idx val="2"/>
              <c:layout>
                <c:manualLayout>
                  <c:x val="0.18678379265091871"/>
                  <c:y val="-0.31543963254593177"/>
                </c:manualLayout>
              </c:layout>
              <c:spPr/>
              <c:txPr>
                <a:bodyPr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50-45DE-B61F-E9CEF01370C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800"/>
                      <a:t>общежитие
28%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E50-45DE-B61F-E9CEF01370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Место проживания</c:v>
                </c:pt>
                <c:pt idx="1">
                  <c:v>у себя дома</c:v>
                </c:pt>
                <c:pt idx="2">
                  <c:v>съемное жилье</c:v>
                </c:pt>
                <c:pt idx="3">
                  <c:v>общежитие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1">
                  <c:v>1020</c:v>
                </c:pt>
                <c:pt idx="2">
                  <c:v>699</c:v>
                </c:pt>
                <c:pt idx="3">
                  <c:v>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50-45DE-B61F-E9CEF0137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b="0" dirty="0">
                <a:solidFill>
                  <a:srgbClr val="1F497D"/>
                </a:solidFill>
              </a:rPr>
              <a:t>Трудовая</a:t>
            </a:r>
            <a:r>
              <a:rPr lang="ru-RU" dirty="0">
                <a:solidFill>
                  <a:srgbClr val="1F497D"/>
                </a:solidFill>
              </a:rPr>
              <a:t> </a:t>
            </a:r>
            <a:r>
              <a:rPr lang="ru-RU" b="0" dirty="0">
                <a:solidFill>
                  <a:srgbClr val="1F497D"/>
                </a:solidFill>
              </a:rPr>
              <a:t>занятость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0903444881889766"/>
                  <c:y val="-0.31242089530475414"/>
                </c:manualLayout>
              </c:layout>
              <c:spPr/>
              <c:txPr>
                <a:bodyPr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DA-4F8D-BD25-2B5960B7A066}"/>
                </c:ext>
              </c:extLst>
            </c:dLbl>
            <c:dLbl>
              <c:idx val="1"/>
              <c:layout>
                <c:manualLayout>
                  <c:x val="0.13699737532808398"/>
                  <c:y val="0.10659631087780698"/>
                </c:manualLayout>
              </c:layout>
              <c:spPr/>
              <c:txPr>
                <a:bodyPr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DA-4F8D-BD25-2B5960B7A0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Лист3!$A$1:$A$2</c:f>
              <c:strCache>
                <c:ptCount val="2"/>
                <c:pt idx="0">
                  <c:v>работают</c:v>
                </c:pt>
                <c:pt idx="1">
                  <c:v>не работают</c:v>
                </c:pt>
              </c:strCache>
            </c:strRef>
          </c:cat>
          <c:val>
            <c:numRef>
              <c:f>Лист3!$B$1:$B$2</c:f>
              <c:numCache>
                <c:formatCode>General</c:formatCode>
                <c:ptCount val="2"/>
                <c:pt idx="0">
                  <c:v>1993</c:v>
                </c:pt>
                <c:pt idx="1">
                  <c:v>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DA-4F8D-BD25-2B5960B7A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0" dirty="0">
                <a:solidFill>
                  <a:srgbClr val="1F497D"/>
                </a:solidFill>
              </a:rPr>
              <a:t>Организация досуга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25F3-492A-9DF6-255EDA258FB2}"/>
                </c:ext>
              </c:extLst>
            </c:dLbl>
            <c:dLbl>
              <c:idx val="1"/>
              <c:layout>
                <c:manualLayout>
                  <c:x val="0.20532972440944883"/>
                  <c:y val="0.11307961504811899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не посещают секции, клубы
28%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5F3-492A-9DF6-255EDA258FB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Лист2!$A$1:$A$2</c:f>
              <c:strCache>
                <c:ptCount val="2"/>
                <c:pt idx="0">
                  <c:v>посещают секции, клубы</c:v>
                </c:pt>
                <c:pt idx="1">
                  <c:v>не посещают секции, клубы</c:v>
                </c:pt>
              </c:strCache>
            </c:strRef>
          </c:cat>
          <c:val>
            <c:numRef>
              <c:f>Лист2!$B$1:$B$2</c:f>
              <c:numCache>
                <c:formatCode>General</c:formatCode>
                <c:ptCount val="2"/>
                <c:pt idx="0">
                  <c:v>1701</c:v>
                </c:pt>
                <c:pt idx="1">
                  <c:v>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F3-492A-9DF6-255EDA258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мужской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176</c:v>
                </c:pt>
                <c:pt idx="1">
                  <c:v>252</c:v>
                </c:pt>
                <c:pt idx="2">
                  <c:v>116</c:v>
                </c:pt>
                <c:pt idx="3">
                  <c:v>6</c:v>
                </c:pt>
                <c:pt idx="4">
                  <c:v>18</c:v>
                </c:pt>
                <c:pt idx="5">
                  <c:v>50</c:v>
                </c:pt>
                <c:pt idx="6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05-4589-8EF2-C00306FEF60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женский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277</c:v>
                </c:pt>
                <c:pt idx="1">
                  <c:v>685</c:v>
                </c:pt>
                <c:pt idx="2">
                  <c:v>280</c:v>
                </c:pt>
                <c:pt idx="3">
                  <c:v>33</c:v>
                </c:pt>
                <c:pt idx="4">
                  <c:v>38</c:v>
                </c:pt>
                <c:pt idx="5">
                  <c:v>64</c:v>
                </c:pt>
                <c:pt idx="6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05-4589-8EF2-C00306FEF6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7805568"/>
        <c:axId val="47807104"/>
      </c:barChart>
      <c:catAx>
        <c:axId val="47805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807104"/>
        <c:crosses val="autoZero"/>
        <c:auto val="1"/>
        <c:lblAlgn val="ctr"/>
        <c:lblOffset val="100"/>
        <c:noMultiLvlLbl val="0"/>
      </c:catAx>
      <c:valAx>
        <c:axId val="478071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47805568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  <a:ln w="25400">
          <a:noFill/>
        </a:ln>
      </c:spPr>
    </c:plotArea>
    <c:legend>
      <c:legendPos val="b"/>
      <c:overlay val="0"/>
    </c:legend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работают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Лист2!$B$2:$B$8</c:f>
              <c:numCache>
                <c:formatCode>General</c:formatCode>
                <c:ptCount val="7"/>
                <c:pt idx="0">
                  <c:v>27</c:v>
                </c:pt>
                <c:pt idx="1">
                  <c:v>170</c:v>
                </c:pt>
                <c:pt idx="2">
                  <c:v>85</c:v>
                </c:pt>
                <c:pt idx="3">
                  <c:v>13</c:v>
                </c:pt>
                <c:pt idx="4">
                  <c:v>4</c:v>
                </c:pt>
                <c:pt idx="5">
                  <c:v>24</c:v>
                </c:pt>
                <c:pt idx="6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6-4D2A-8D25-BE9252DBB5E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не работают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Лист2!$C$2:$C$8</c:f>
              <c:numCache>
                <c:formatCode>General</c:formatCode>
                <c:ptCount val="7"/>
                <c:pt idx="0">
                  <c:v>426</c:v>
                </c:pt>
                <c:pt idx="1">
                  <c:v>767</c:v>
                </c:pt>
                <c:pt idx="2">
                  <c:v>311</c:v>
                </c:pt>
                <c:pt idx="3">
                  <c:v>26</c:v>
                </c:pt>
                <c:pt idx="4">
                  <c:v>52</c:v>
                </c:pt>
                <c:pt idx="5">
                  <c:v>90</c:v>
                </c:pt>
                <c:pt idx="6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36-4D2A-8D25-BE9252DBB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20320"/>
        <c:axId val="49113728"/>
      </c:barChart>
      <c:catAx>
        <c:axId val="4772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9113728"/>
        <c:crosses val="autoZero"/>
        <c:auto val="1"/>
        <c:lblAlgn val="ctr"/>
        <c:lblOffset val="100"/>
        <c:noMultiLvlLbl val="0"/>
      </c:catAx>
      <c:valAx>
        <c:axId val="491137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7720320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overlay val="0"/>
    </c:legend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посещают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Лист3!$B$2:$B$8</c:f>
              <c:numCache>
                <c:formatCode>General</c:formatCode>
                <c:ptCount val="7"/>
                <c:pt idx="0">
                  <c:v>141</c:v>
                </c:pt>
                <c:pt idx="1">
                  <c:v>254</c:v>
                </c:pt>
                <c:pt idx="2">
                  <c:v>123</c:v>
                </c:pt>
                <c:pt idx="3">
                  <c:v>13</c:v>
                </c:pt>
                <c:pt idx="4">
                  <c:v>15</c:v>
                </c:pt>
                <c:pt idx="5">
                  <c:v>35</c:v>
                </c:pt>
                <c:pt idx="6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D-46F2-A533-72AAB2E08435}"/>
            </c:ext>
          </c:extLst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не посещают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Лист3!$C$2:$C$8</c:f>
              <c:numCache>
                <c:formatCode>General</c:formatCode>
                <c:ptCount val="7"/>
                <c:pt idx="0">
                  <c:v>312</c:v>
                </c:pt>
                <c:pt idx="1">
                  <c:v>683</c:v>
                </c:pt>
                <c:pt idx="2">
                  <c:v>273</c:v>
                </c:pt>
                <c:pt idx="3">
                  <c:v>26</c:v>
                </c:pt>
                <c:pt idx="4">
                  <c:v>41</c:v>
                </c:pt>
                <c:pt idx="5">
                  <c:v>79</c:v>
                </c:pt>
                <c:pt idx="6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AD-46F2-A533-72AAB2E08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78560"/>
        <c:axId val="48984832"/>
      </c:barChart>
      <c:catAx>
        <c:axId val="48978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984832"/>
        <c:crosses val="autoZero"/>
        <c:auto val="1"/>
        <c:lblAlgn val="ctr"/>
        <c:lblOffset val="100"/>
        <c:noMultiLvlLbl val="0"/>
      </c:catAx>
      <c:valAx>
        <c:axId val="489848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8978560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overlay val="0"/>
    </c:legend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Лист4!$B$1</c:f>
              <c:strCache>
                <c:ptCount val="1"/>
                <c:pt idx="0">
                  <c:v>у себя дома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Лист4!$B$2:$B$8</c:f>
              <c:numCache>
                <c:formatCode>General</c:formatCode>
                <c:ptCount val="7"/>
                <c:pt idx="0">
                  <c:v>176</c:v>
                </c:pt>
                <c:pt idx="1">
                  <c:v>446</c:v>
                </c:pt>
                <c:pt idx="2">
                  <c:v>177</c:v>
                </c:pt>
                <c:pt idx="3">
                  <c:v>17</c:v>
                </c:pt>
                <c:pt idx="4">
                  <c:v>25</c:v>
                </c:pt>
                <c:pt idx="5">
                  <c:v>38</c:v>
                </c:pt>
                <c:pt idx="6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8-48E6-AB01-EF38202442F6}"/>
            </c:ext>
          </c:extLst>
        </c:ser>
        <c:ser>
          <c:idx val="1"/>
          <c:order val="1"/>
          <c:tx>
            <c:strRef>
              <c:f>Лист4!$C$1</c:f>
              <c:strCache>
                <c:ptCount val="1"/>
                <c:pt idx="0">
                  <c:v>съемное жилье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Лист4!$C$2:$C$8</c:f>
              <c:numCache>
                <c:formatCode>General</c:formatCode>
                <c:ptCount val="7"/>
                <c:pt idx="0">
                  <c:v>126</c:v>
                </c:pt>
                <c:pt idx="1">
                  <c:v>283</c:v>
                </c:pt>
                <c:pt idx="2">
                  <c:v>111</c:v>
                </c:pt>
                <c:pt idx="3">
                  <c:v>14</c:v>
                </c:pt>
                <c:pt idx="4">
                  <c:v>13</c:v>
                </c:pt>
                <c:pt idx="5">
                  <c:v>42</c:v>
                </c:pt>
                <c:pt idx="6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8-48E6-AB01-EF38202442F6}"/>
            </c:ext>
          </c:extLst>
        </c:ser>
        <c:ser>
          <c:idx val="2"/>
          <c:order val="2"/>
          <c:tx>
            <c:strRef>
              <c:f>Лист4!$D$1</c:f>
              <c:strCache>
                <c:ptCount val="1"/>
                <c:pt idx="0">
                  <c:v>общежитие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Лист4!$A$2:$A$8</c:f>
              <c:strCache>
                <c:ptCount val="7"/>
                <c:pt idx="0">
                  <c:v>педиатрический</c:v>
                </c:pt>
                <c:pt idx="1">
                  <c:v>лечебный</c:v>
                </c:pt>
                <c:pt idx="2">
                  <c:v>стоматологический</c:v>
                </c:pt>
                <c:pt idx="3">
                  <c:v>фармацевтический</c:v>
                </c:pt>
                <c:pt idx="4">
                  <c:v>медико-профилактический</c:v>
                </c:pt>
                <c:pt idx="5">
                  <c:v>ИРО</c:v>
                </c:pt>
                <c:pt idx="6">
                  <c:v>колледж</c:v>
                </c:pt>
              </c:strCache>
            </c:strRef>
          </c:cat>
          <c:val>
            <c:numRef>
              <c:f>Лист4!$D$2:$D$8</c:f>
              <c:numCache>
                <c:formatCode>General</c:formatCode>
                <c:ptCount val="7"/>
                <c:pt idx="0">
                  <c:v>151</c:v>
                </c:pt>
                <c:pt idx="1">
                  <c:v>208</c:v>
                </c:pt>
                <c:pt idx="2">
                  <c:v>108</c:v>
                </c:pt>
                <c:pt idx="3">
                  <c:v>8</c:v>
                </c:pt>
                <c:pt idx="4">
                  <c:v>18</c:v>
                </c:pt>
                <c:pt idx="5">
                  <c:v>34</c:v>
                </c:pt>
                <c:pt idx="6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68-48E6-AB01-EF3820244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64640"/>
        <c:axId val="46993792"/>
      </c:barChart>
      <c:catAx>
        <c:axId val="4686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993792"/>
        <c:crosses val="autoZero"/>
        <c:auto val="1"/>
        <c:lblAlgn val="ctr"/>
        <c:lblOffset val="100"/>
        <c:noMultiLvlLbl val="0"/>
      </c:catAx>
      <c:valAx>
        <c:axId val="46993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6864640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overlay val="0"/>
    </c:legend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665" cy="336788"/>
          </a:xfrm>
          <a:prstGeom prst="rect">
            <a:avLst/>
          </a:prstGeom>
        </p:spPr>
        <p:txBody>
          <a:bodyPr vert="horz" lIns="90332" tIns="45166" rIns="90332" bIns="451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9074" y="0"/>
            <a:ext cx="4275664" cy="336788"/>
          </a:xfrm>
          <a:prstGeom prst="rect">
            <a:avLst/>
          </a:prstGeom>
        </p:spPr>
        <p:txBody>
          <a:bodyPr vert="horz" lIns="90332" tIns="45166" rIns="90332" bIns="451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AE029-F010-47F7-9DC1-E76188C4493E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397416"/>
            <a:ext cx="4275665" cy="336788"/>
          </a:xfrm>
          <a:prstGeom prst="rect">
            <a:avLst/>
          </a:prstGeom>
        </p:spPr>
        <p:txBody>
          <a:bodyPr vert="horz" lIns="90332" tIns="45166" rIns="90332" bIns="451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9074" y="6397416"/>
            <a:ext cx="4275664" cy="336788"/>
          </a:xfrm>
          <a:prstGeom prst="rect">
            <a:avLst/>
          </a:prstGeom>
        </p:spPr>
        <p:txBody>
          <a:bodyPr vert="horz" lIns="90332" tIns="45166" rIns="90332" bIns="451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FFB5F-C8A9-4B74-893F-FD3837F1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5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275665" cy="336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32" tIns="45166" rIns="90332" bIns="451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9074" y="0"/>
            <a:ext cx="4275664" cy="336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32" tIns="45166" rIns="90332" bIns="451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B97DBF17-2317-4324-A986-363D727113C5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7638" y="504825"/>
            <a:ext cx="449103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0" y="3199487"/>
            <a:ext cx="7893050" cy="303109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32" tIns="45166" rIns="90332" bIns="45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397416"/>
            <a:ext cx="4275665" cy="336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32" tIns="45166" rIns="90332" bIns="451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074" y="6397416"/>
            <a:ext cx="4275664" cy="336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32" tIns="45166" rIns="90332" bIns="451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A0EA824A-ECAA-4660-A371-1DD77E95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4B4D-AEEA-4696-BF59-3AAA42E31135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8DC8-D69B-4DD4-B705-BAB4D5582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84411-1D85-4485-897E-7B343FC6154E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4B0C-5B1C-4D2D-BC6C-401DA1BA2B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DCA5F-9723-4C4C-A5ED-813874655D7D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A8B8-A5A1-467E-AAA9-A273952E32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60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ACE83-C84E-49AC-BEC8-8383FC9F1B8F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03EE-5A49-4316-A1E6-2B88028E4D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7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63758-F77E-4ECF-B377-C22CEFB5CD59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28155-2C58-4376-9E9F-B37F8CBA56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0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FDB90-FC13-438E-9DF0-5F9B71B5AF8A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2EFB-B466-4B93-8DD8-6B8D17B459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0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18E6D-D501-49E1-BFFC-6E301CD311A8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FC3-A927-4FD5-998D-5FEF529FDC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34A30-D9F4-48AD-8A9F-AAA0D648A876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66FA-4276-447F-A3C7-9121683CB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0C21-D0B3-4244-A4C9-AB4763D604B2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CE58-DD8F-41A7-82C0-941C977FA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777A3-177E-44CD-A374-D3C50F2F57F1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71D5-AFD1-4600-87B8-EC0E16363B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7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9CDF-C808-4A19-8759-E0EB1BD6FBD1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B163-F42F-4558-B02B-D3FE901361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F572A0-ABB9-41DD-9DE7-462D9C413A51}" type="datetime1">
              <a:rPr lang="ru-RU" smtClean="0"/>
              <a:pPr>
                <a:defRPr/>
              </a:pPr>
              <a:t>08.11.2024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714362"/>
            <a:ext cx="6755118" cy="1260140"/>
          </a:xfrm>
        </p:spPr>
        <p:txBody>
          <a:bodyPr/>
          <a:lstStyle/>
          <a:p>
            <a:r>
              <a:rPr lang="ru-RU" sz="24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результатов диагностики </a:t>
            </a:r>
            <a:r>
              <a:rPr lang="ru-RU" sz="24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адаптированности</a:t>
            </a:r>
            <a:r>
              <a:rPr lang="ru-RU" sz="24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обучающихся 1, 2 курсов ФГБОУ ВО БГМУ Минздрава России</a:t>
            </a:r>
          </a:p>
          <a:p>
            <a:pPr marL="1080000"/>
            <a:endParaRPr lang="ru-RU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2900" lvl="1"/>
            <a:r>
              <a:rPr lang="ru-RU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71750"/>
            <a:ext cx="4464498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43808" y="2715766"/>
            <a:ext cx="55801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2900" lvl="1" algn="ctr"/>
            <a:r>
              <a:rPr lang="ru-RU" sz="1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Ахметова</a:t>
            </a:r>
          </a:p>
          <a:p>
            <a:pPr marL="1422900" lvl="1" algn="ctr"/>
            <a:r>
              <a:rPr lang="ru-RU" sz="1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Эльза </a:t>
            </a:r>
            <a:r>
              <a:rPr lang="ru-RU" sz="18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Фиргатовна</a:t>
            </a:r>
            <a:endParaRPr lang="ru-RU" sz="18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2900" lvl="1" algn="ctr"/>
            <a:endParaRPr lang="ru-RU" sz="18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2900" lvl="1" algn="ctr"/>
            <a:r>
              <a:rPr lang="ru-RU" sz="1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 ФГБОУ ВО БГМУ Минздрава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3835764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4245"/>
            <a:ext cx="8229600" cy="421555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обучающихся по уровням </a:t>
            </a:r>
            <a:r>
              <a:rPr lang="ru-RU" sz="2000" b="1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адаптированности</a:t>
            </a:r>
            <a:endParaRPr lang="ru-RU" sz="2000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91952"/>
            <a:ext cx="6696744" cy="402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403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51259"/>
          </a:xfrm>
        </p:spPr>
        <p:txBody>
          <a:bodyPr/>
          <a:lstStyle/>
          <a:p>
            <a:r>
              <a:rPr lang="ru-RU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Низкий уровень адаптированности выявлен у 32 обучающихся </a:t>
            </a:r>
            <a:br>
              <a:rPr lang="ru-RU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(из них 18 обучается на втором курсе)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000232" y="857238"/>
          <a:ext cx="5000660" cy="416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2" imgW="6809648" imgH="5670527" progId="Word.Document.12">
                  <p:embed/>
                </p:oleObj>
              </mc:Choice>
              <mc:Fallback>
                <p:oleObj name="Документ" r:id="rId2" imgW="6809648" imgH="5670527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857238"/>
                        <a:ext cx="5000660" cy="416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22697"/>
          </a:xfrm>
        </p:spPr>
        <p:txBody>
          <a:bodyPr/>
          <a:lstStyle/>
          <a:p>
            <a:r>
              <a:rPr lang="ru-RU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обучающихся с низким уровнем </a:t>
            </a:r>
            <a:r>
              <a:rPr lang="ru-RU" sz="24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адаптированности</a:t>
            </a:r>
            <a:r>
              <a:rPr lang="ru-RU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по факультетам: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Лечебный – 19 (1,9%), их них 12 – второй курс</a:t>
            </a: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Педиатрический – 5 (1%), их них 2 – второй курс</a:t>
            </a: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Стоматологический – 3 (0,8%), их них 2 – второй курс</a:t>
            </a: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ИРО (биология) – 2 (5%), их них 1 – второй курс</a:t>
            </a: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Колледж, сестринское дело – 2 (1,1%), оба второй курс</a:t>
            </a: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Медико-профилактический – 1 (1,7%)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Направления работы с обучающимися, имеющими низкий уровень адаптированности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304"/>
            <a:ext cx="8229600" cy="3394472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Выявление причин низкой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адаптированности</a:t>
            </a:r>
            <a:endParaRPr lang="ru-RU" sz="18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(углубленная диагностика);</a:t>
            </a:r>
          </a:p>
          <a:p>
            <a:pPr marL="0">
              <a:spcBef>
                <a:spcPts val="0"/>
              </a:spcBef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Работа  с группой, в которой обучаются данные студенты (тренинги, лекции);</a:t>
            </a:r>
          </a:p>
          <a:p>
            <a:pPr marL="0">
              <a:spcBef>
                <a:spcPts val="0"/>
              </a:spcBef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Работа  с кураторами групп;</a:t>
            </a:r>
          </a:p>
          <a:p>
            <a:pPr marL="0">
              <a:spcBef>
                <a:spcPts val="0"/>
              </a:spcBef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Привлечение помощи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тьютеров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0">
              <a:spcBef>
                <a:spcPts val="0"/>
              </a:spcBef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Индивидуальные психологические консультации.</a:t>
            </a:r>
          </a:p>
          <a:p>
            <a:pPr marL="0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8064896" cy="910835"/>
          </a:xfrm>
        </p:spPr>
        <p:txBody>
          <a:bodyPr/>
          <a:lstStyle/>
          <a:p>
            <a:r>
              <a:rPr lang="ru-RU" sz="2400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Методика </a:t>
            </a:r>
            <a:r>
              <a:rPr lang="ru-RU" sz="2400" dirty="0" err="1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Т.Д.Дубовицкой</a:t>
            </a:r>
            <a:r>
              <a:rPr lang="ru-RU" sz="2400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 А.В.Крылова «</a:t>
            </a:r>
            <a:r>
              <a:rPr lang="ru-RU" sz="2400" dirty="0" err="1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Адаптированность</a:t>
            </a:r>
            <a:r>
              <a:rPr lang="ru-RU" sz="2400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студентов в ВУЗе»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48"/>
            <a:ext cx="8229600" cy="3857652"/>
          </a:xfrm>
        </p:spPr>
        <p:txBody>
          <a:bodyPr/>
          <a:lstStyle/>
          <a:p>
            <a:pPr lvl="0" algn="just">
              <a:spcBef>
                <a:spcPts val="0"/>
              </a:spcBef>
              <a:buNone/>
            </a:pPr>
            <a:endParaRPr lang="ru-RU" sz="18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Цель: выявление обучающихся 1, 2 курса ФГБОУ ВО БГМУ Минздрава России, испытывающих трудности в адаптации к группе и к учебной деятельности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  <a:endParaRPr lang="ru-RU" sz="21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Сроки проведения диагностики: 14.02.2024 – 27.02.2024</a:t>
            </a:r>
          </a:p>
          <a:p>
            <a:pPr>
              <a:buNone/>
            </a:pPr>
            <a:endParaRPr lang="ru-RU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0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14296"/>
            <a:ext cx="8286808" cy="500066"/>
          </a:xfrm>
        </p:spPr>
        <p:txBody>
          <a:bodyPr/>
          <a:lstStyle/>
          <a:p>
            <a:r>
              <a:rPr lang="ru-RU" sz="2000" b="0" cap="none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Количество обучающихся, прошедших диагностику: 2372 (71,4%)</a:t>
            </a: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357158" y="2071684"/>
          <a:ext cx="2928958" cy="208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3000364" y="2071684"/>
          <a:ext cx="2714644" cy="2314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4114362166"/>
              </p:ext>
            </p:extLst>
          </p:nvPr>
        </p:nvGraphicFramePr>
        <p:xfrm>
          <a:off x="5940152" y="2067694"/>
          <a:ext cx="2703814" cy="2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071538" y="1071552"/>
            <a:ext cx="2643206" cy="5715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1612(68%) женщин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29256" y="1071552"/>
            <a:ext cx="2643206" cy="5715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760 (32%) мужчин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71538" y="4357700"/>
            <a:ext cx="7215238" cy="5715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70C0"/>
                </a:solidFill>
              </a:rPr>
              <a:t>Возраст: от 16 лет до 61 года</a:t>
            </a:r>
          </a:p>
          <a:p>
            <a:pPr algn="ctr"/>
            <a:r>
              <a:rPr lang="ru-RU" sz="1800" dirty="0">
                <a:solidFill>
                  <a:srgbClr val="0070C0"/>
                </a:solidFill>
              </a:rPr>
              <a:t>несовершеннолетних – 52 (2,2% из числа, прошедших диагностику)</a:t>
            </a:r>
          </a:p>
        </p:txBody>
      </p:sp>
    </p:spTree>
    <p:extLst>
      <p:ext uri="{BB962C8B-B14F-4D97-AF65-F5344CB8AC3E}">
        <p14:creationId xmlns:p14="http://schemas.microsoft.com/office/powerpoint/2010/main" val="392834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34"/>
            <a:ext cx="7772400" cy="785818"/>
          </a:xfrm>
        </p:spPr>
        <p:txBody>
          <a:bodyPr/>
          <a:lstStyle/>
          <a:p>
            <a:pPr algn="ctr"/>
            <a:r>
              <a:rPr lang="ru-RU" sz="24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Анализ результатов диагностики по факультетам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1571618"/>
            <a:ext cx="7772400" cy="1482330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Прошли диагностику 2372 обучающихся, из них 15 человек факультет не обозначили, соответственно анализ  проводился в отношении </a:t>
            </a:r>
            <a:r>
              <a:rPr lang="ru-RU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2357</a:t>
            </a:r>
            <a:r>
              <a:rPr lang="ru-RU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обучающихся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8155-2C58-4376-9E9F-B37F8CBA56B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10"/>
            <a:ext cx="7772400" cy="642942"/>
          </a:xfrm>
        </p:spPr>
        <p:txBody>
          <a:bodyPr/>
          <a:lstStyle/>
          <a:p>
            <a:pPr algn="ctr"/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обучающихся по половому признаку </a:t>
            </a:r>
            <a:b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</a:br>
            <a:endParaRPr lang="ru-RU" sz="20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429124" y="1428742"/>
          <a:ext cx="4286280" cy="278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1285866"/>
          <a:ext cx="3857652" cy="3067073"/>
        </p:xfrm>
        <a:graphic>
          <a:graphicData uri="http://schemas.openxmlformats.org/drawingml/2006/table">
            <a:tbl>
              <a:tblPr/>
              <a:tblGrid>
                <a:gridCol w="105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муж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жен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педиатрический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176 (38,6%)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277 (61,4%)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лечебный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252 (26,9%)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685 (73,1%)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116 (29,3%)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280 (70,7%)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колледж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122 (33,7%)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240 (66,3%)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ИРО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 (43,9%)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64 (56,1%)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фармацевтический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 (15,4%)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33 (84,6%)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медико-профилактический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 (32,1%)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38 (67,9%)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72"/>
            <a:ext cx="7772400" cy="500066"/>
          </a:xfrm>
        </p:spPr>
        <p:txBody>
          <a:bodyPr/>
          <a:lstStyle/>
          <a:p>
            <a:pPr algn="ctr"/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обучающихся по трудовой занятости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500562" y="1428742"/>
          <a:ext cx="4214842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1214428"/>
          <a:ext cx="4000528" cy="2721768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работает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не работает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педиатрический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27(6%)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426 (94%)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лечебный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170 (18,1%)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767 (81,9%)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85 (21,5%)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311 (78,5%)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колледж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72 (19,9%)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290 (80,1%)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ИРО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 (21,1%)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90 (78, 9 %)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фармацевтический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 (33,3%)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26 (66,7)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медико-профилактический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 (7,1%)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52 (92,9%)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34"/>
            <a:ext cx="8286808" cy="785818"/>
          </a:xfrm>
        </p:spPr>
        <p:txBody>
          <a:bodyPr/>
          <a:lstStyle/>
          <a:p>
            <a:pPr algn="ctr"/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по организованности </a:t>
            </a:r>
            <a:r>
              <a:rPr lang="ru-RU" sz="2000" cap="none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досуговой</a:t>
            </a:r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деятельности </a:t>
            </a:r>
            <a:b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(посещает/не посещает клубы, секции)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429124" y="1500180"/>
          <a:ext cx="4214842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1214428"/>
          <a:ext cx="3786214" cy="3071834"/>
        </p:xfrm>
        <a:graphic>
          <a:graphicData uri="http://schemas.openxmlformats.org/drawingml/2006/table">
            <a:tbl>
              <a:tblPr/>
              <a:tblGrid>
                <a:gridCol w="100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посещает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не посещает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педиатрический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141 (31,1%)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312 (68,9%)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лечебный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254 (27,1%)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683 (72,9%)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123 (31,1%)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273 (68,9%)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колледж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103 (28,5%)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259 (71,5%)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ИРО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35 (30,7%)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79 (69,3%)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фармацевтический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 (33,3%)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26 (66,7%)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медико-профилактический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 (26,8%)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41 (73,2%)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34"/>
            <a:ext cx="7772400" cy="500066"/>
          </a:xfrm>
        </p:spPr>
        <p:txBody>
          <a:bodyPr/>
          <a:lstStyle/>
          <a:p>
            <a:pPr algn="ctr"/>
            <a:r>
              <a:rPr lang="ru-RU" sz="2000" cap="none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Распределение по месту проживания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8155-2C58-4376-9E9F-B37F8CBA56B9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285866"/>
          <a:ext cx="4119570" cy="2925700"/>
        </p:xfrm>
        <a:graphic>
          <a:graphicData uri="http://schemas.openxmlformats.org/drawingml/2006/table">
            <a:tbl>
              <a:tblPr/>
              <a:tblGrid>
                <a:gridCol w="889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 себя дома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Съемное жилье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общежитие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педиатрический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176 (38,9%)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126 (27,8%)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151 (33,3%)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лечебный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446 (47,6%)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283 (30,2%)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208 (22,2%)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177 (44,7%)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111 (28%)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108 (27,3%)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колледж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138 (38,1%)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91 (25,3%)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133 (36,6%)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ИРО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38 (33,3%)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 (36,8%)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 (29,9%)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фармацевтический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 (43,6%)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 (35,9%)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 (20,5%)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5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медико-профилактический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 (44,6%)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 (23,2%)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 (26,8%)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643438" y="1571618"/>
          <a:ext cx="4071966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9"/>
            <a:ext cx="8229600" cy="571503"/>
          </a:xfrm>
        </p:spPr>
        <p:txBody>
          <a:bodyPr/>
          <a:lstStyle/>
          <a:p>
            <a:pPr algn="ctr"/>
            <a:r>
              <a:rPr lang="ru-RU" sz="2000" b="1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Адаптированность</a:t>
            </a:r>
            <a:endParaRPr lang="ru-RU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785800"/>
            <a:ext cx="3214710" cy="50006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err="1">
                <a:solidFill>
                  <a:srgbClr val="0070C0"/>
                </a:solidFill>
              </a:rPr>
              <a:t>Адаптированность</a:t>
            </a:r>
            <a:r>
              <a:rPr lang="ru-RU" sz="1800" dirty="0">
                <a:solidFill>
                  <a:srgbClr val="0070C0"/>
                </a:solidFill>
              </a:rPr>
              <a:t> к учебной группе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785800"/>
            <a:ext cx="3214710" cy="50006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err="1">
                <a:solidFill>
                  <a:srgbClr val="0070C0"/>
                </a:solidFill>
              </a:rPr>
              <a:t>Адаптированность</a:t>
            </a:r>
            <a:r>
              <a:rPr lang="ru-RU" sz="1800" dirty="0">
                <a:solidFill>
                  <a:srgbClr val="0070C0"/>
                </a:solidFill>
              </a:rPr>
              <a:t> к учебной деятельности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393273" y="607205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5429256" y="642924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57224" y="1571618"/>
            <a:ext cx="3214710" cy="15716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Высокие показатели по шкале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адаптированности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учебной группе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свидетельствуют о том, что студент чувствует себя в группе комфортно, легко находит общий язык с однокурсниками, следует принятым в группе нормам и правилам. При необходимости может обратиться к однокурсникам за помощью, способен проявить активность и взять инициативу в группе на себя. Однокурсники также принимают и поддерживают его взгляды и интересы</a:t>
            </a:r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3286130"/>
            <a:ext cx="3214710" cy="164307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Низкие показатели по шкале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учебной группе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свидетельствуют об испытываемых студентом трудностях в общении с однокурсниками. Студент держится в стороне, проявляет сдержанность в отношениях. Ему трудно найти общий язык с однокурсниками, он не разделяет принятые в группе нормы и правила, не встречает понимания и принятия своих взглядов со стороны однокурсников, не может обратиться к ним за помощью.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2616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2066" y="1571618"/>
            <a:ext cx="3214710" cy="15716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Высокие показатели по шкале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учебной деятельности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свидетельствуют о том, что студент легко осваивает учебные предметы, успешно и в срок выполняет учебные задания; при необходимости может обратиться за помощью к преподавателю, свободно выражает свои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мысли, может проявить свою индивидуальность 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способности на занятиях. </a:t>
            </a:r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72066" y="3286130"/>
            <a:ext cx="3214710" cy="164307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Низкие показатели по шкале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учебной деятельности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говорят о том, что студент с трудом осваивает учебные предметы и выполняет учебные задания; ему трудно выступать на занятиях, выражать свои мысли. При необходимости он не может задать вопрос преподавателю. По многим изучаемым предметам он нуждается в дополнительных консультациях, не может проявить свою индивидуальность и способности на учебных занятиях.</a:t>
            </a:r>
          </a:p>
        </p:txBody>
      </p:sp>
    </p:spTree>
    <p:extLst>
      <p:ext uri="{BB962C8B-B14F-4D97-AF65-F5344CB8AC3E}">
        <p14:creationId xmlns:p14="http://schemas.microsoft.com/office/powerpoint/2010/main" val="3896984375"/>
      </p:ext>
    </p:extLst>
  </p:cSld>
  <p:clrMapOvr>
    <a:masterClrMapping/>
  </p:clrMapOvr>
</p:sld>
</file>

<file path=ppt/theme/theme1.xml><?xml version="1.0" encoding="utf-8"?>
<a:theme xmlns:a="http://schemas.openxmlformats.org/drawingml/2006/main" name="Zased_W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CC30A5895D31A43944F9FDBE11F8CF1" ma:contentTypeVersion="0" ma:contentTypeDescription="Создание документа." ma:contentTypeScope="" ma:versionID="17629e9aeb634061d620b05ede7a87e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6E3516-0C5C-4828-B44E-2D1F324CEE30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F5E6A20-C778-45DF-88F6-6A2AFBADA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4F29D8-DF1C-4165-97F4-B126EC24C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6254</TotalTime>
  <Words>932</Words>
  <Application>Microsoft Office PowerPoint</Application>
  <PresentationFormat>Экран (16:9)</PresentationFormat>
  <Paragraphs>197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Zased_W_</vt:lpstr>
      <vt:lpstr>Документ</vt:lpstr>
      <vt:lpstr>Презентация PowerPoint</vt:lpstr>
      <vt:lpstr>Методика Т.Д.Дубовицкой и А.В.Крылова «Адаптированность студентов в ВУЗе»</vt:lpstr>
      <vt:lpstr>Количество обучающихся, прошедших диагностику: 2372 (71,4%)</vt:lpstr>
      <vt:lpstr>Анализ результатов диагностики по факультетам</vt:lpstr>
      <vt:lpstr>Распределение обучающихся по половому признаку  </vt:lpstr>
      <vt:lpstr>Распределение обучающихся по трудовой занятости  </vt:lpstr>
      <vt:lpstr>Распределение по организованности досуговой деятельности  (посещает/не посещает клубы, секции) </vt:lpstr>
      <vt:lpstr>Распределение по месту проживания </vt:lpstr>
      <vt:lpstr>Адаптированность</vt:lpstr>
      <vt:lpstr>Распределение обучающихся по уровням адаптированности</vt:lpstr>
      <vt:lpstr>Низкий уровень адаптированности выявлен у 32 обучающихся  (из них 18 обучается на втором курсе)</vt:lpstr>
      <vt:lpstr>Распределение обучающихся с низким уровнем адаптированности по факультетам:</vt:lpstr>
      <vt:lpstr>Направления работы с обучающимися, имеющими низкий уровень адаптированности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Олег Артурович Малиевский</cp:lastModifiedBy>
  <cp:revision>884</cp:revision>
  <cp:lastPrinted>2020-01-10T09:58:01Z</cp:lastPrinted>
  <dcterms:created xsi:type="dcterms:W3CDTF">2014-06-03T04:33:56Z</dcterms:created>
  <dcterms:modified xsi:type="dcterms:W3CDTF">2024-11-07T19:28:18Z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0x0101001CC30A5895D31A43944F9FDBE11F8CF1</vt:lpwstr>
  </property>
</Properties>
</file>