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67" r:id="rId3"/>
    <p:sldId id="257" r:id="rId4"/>
    <p:sldId id="258" r:id="rId5"/>
    <p:sldId id="271" r:id="rId6"/>
    <p:sldId id="259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68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190471-38DF-4347-A035-3215A8BF0B5B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67409A-990B-4904-8098-2000DCE8E1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-1588" y="1571569"/>
            <a:ext cx="9145588" cy="201246"/>
            <a:chOff x="-1488" y="1340768"/>
            <a:chExt cx="9145488" cy="22136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0" y="1340768"/>
              <a:ext cx="9143900" cy="727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8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488" y="1418245"/>
              <a:ext cx="9143901" cy="71153"/>
            </a:xfrm>
            <a:prstGeom prst="rect">
              <a:avLst/>
            </a:prstGeom>
            <a:solidFill>
              <a:srgbClr val="0039A6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488" y="1489398"/>
              <a:ext cx="9143901" cy="72734"/>
            </a:xfrm>
            <a:prstGeom prst="rect">
              <a:avLst/>
            </a:prstGeom>
            <a:solidFill>
              <a:srgbClr val="D52B1E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9553" y="2132856"/>
            <a:ext cx="8566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b="1" dirty="0" smtClean="0">
                <a:solidFill>
                  <a:srgbClr val="002060"/>
                </a:solidFill>
              </a:rPr>
              <a:t>Повышенная государственная академическая стипендия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1052736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27854"/>
            <a:ext cx="8424936" cy="5760640"/>
          </a:xfrm>
        </p:spPr>
        <p:txBody>
          <a:bodyPr>
            <a:normAutofit/>
          </a:bodyPr>
          <a:lstStyle/>
          <a:p>
            <a:pPr marL="274320" indent="-274320" algn="just">
              <a:buNone/>
              <a:defRPr/>
            </a:pPr>
            <a:r>
              <a:rPr lang="ru-RU" sz="1500" b="1" dirty="0">
                <a:solidFill>
                  <a:srgbClr val="002060"/>
                </a:solidFill>
              </a:rPr>
              <a:t>Повышенная стипендия назначается за достижения студента </a:t>
            </a:r>
            <a:r>
              <a:rPr lang="ru-RU" sz="2000" b="1" dirty="0">
                <a:solidFill>
                  <a:srgbClr val="002060"/>
                </a:solidFill>
              </a:rPr>
              <a:t>в общественной </a:t>
            </a:r>
            <a:r>
              <a:rPr lang="ru-RU" sz="2000" b="1" dirty="0" smtClean="0">
                <a:solidFill>
                  <a:srgbClr val="002060"/>
                </a:solidFill>
              </a:rPr>
              <a:t>деятельности :</a:t>
            </a:r>
          </a:p>
          <a:p>
            <a:pPr marL="274320" indent="-274320" algn="just"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а</a:t>
            </a:r>
            <a:r>
              <a:rPr lang="ru-RU" sz="1500" b="1" dirty="0">
                <a:solidFill>
                  <a:srgbClr val="002060"/>
                </a:solidFill>
              </a:rPr>
              <a:t>)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систематическое участие студента в проведении (обеспечении проведения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274320" indent="-274320" algn="just"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общественно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значимых культурно-массовых мероприятий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buFont typeface="Wingdings 3"/>
              <a:buChar char="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социально ориентированной, культурной (культурно-просветительской, культурно-воспитательной) деятельности в форме шефской помощи, благотворительных акций и иных подобных формах;</a:t>
            </a:r>
          </a:p>
          <a:p>
            <a:pPr marL="274320" indent="-274320" algn="just">
              <a:buFont typeface="Wingdings 3"/>
              <a:buChar char="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направленной на пропаганду общечеловеческих ценностей, уважения к правам и свободам человека, а также на защиту природы;</a:t>
            </a:r>
          </a:p>
          <a:p>
            <a:pPr marL="274320" indent="-274320" algn="just">
              <a:buFont typeface="Wingdings 3"/>
              <a:buChar char=""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–б)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деятельности по информационному обеспечению общественно значимых мероприятий, общественной жизни Университета (в разработке сайта, организации и обеспечении деятельности средств массовой информации, в том числе в издании газеты, журнала, создании и реализации теле- и радиопрограмм);</a:t>
            </a:r>
          </a:p>
          <a:p>
            <a:pPr marL="274320" indent="-274320" algn="just">
              <a:buFont typeface="Wingdings 3"/>
              <a:buChar char="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 участие (членство) студента в общественных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организациях,</a:t>
            </a:r>
          </a:p>
          <a:p>
            <a:pPr marL="274320" indent="-274320" algn="just">
              <a:buFont typeface="Wingdings 3"/>
              <a:buChar char=""/>
              <a:defRPr/>
            </a:pPr>
            <a:endParaRPr lang="ru-RU" sz="1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buFont typeface="Wingdings 3"/>
              <a:buChar char=""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систематическое участие студента в обеспечении защиты прав студентов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 algn="just">
              <a:buFont typeface="Wingdings 3"/>
              <a:buChar char=""/>
              <a:defRPr/>
            </a:pPr>
            <a:endParaRPr lang="ru-RU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buFont typeface="Wingdings 3"/>
              <a:buChar char="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 систематическое безвозмездное выполнение студентом общественно полезной деятельности, в том числе организационной, направленной на поддержание общественной безопасности, благоустройство окружающей среды,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природоохранной, волонтерской деятельности  и др..</a:t>
            </a:r>
            <a:endParaRPr lang="ru-RU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buFont typeface="Wingdings 3"/>
              <a:buChar char=""/>
              <a:defRPr/>
            </a:pPr>
            <a:endParaRPr lang="ru-RU" sz="1500" b="1" dirty="0">
              <a:solidFill>
                <a:srgbClr val="002060"/>
              </a:solidFill>
            </a:endParaRPr>
          </a:p>
          <a:p>
            <a:pPr marL="274320" indent="-274320" algn="just">
              <a:buNone/>
              <a:defRPr/>
            </a:pPr>
            <a:endParaRPr lang="ru-RU" sz="1500" b="1" dirty="0" smtClean="0">
              <a:solidFill>
                <a:srgbClr val="002060"/>
              </a:solidFill>
            </a:endParaRPr>
          </a:p>
          <a:p>
            <a:pPr algn="just"/>
            <a:endParaRPr lang="ru-RU" sz="1500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0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04924"/>
            <a:ext cx="8229600" cy="526961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стипендия назначается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достижения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культурно-творческой деятельности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при:</a:t>
            </a: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 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студентом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(приза) за результаты культурно-творческой деятельности, осуществленной им в рамках деятельности, проводимой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Вузом,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рамках конкурса, смотра и иного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аналогичного международного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всероссийского, ведомственного, регионального мероприятия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80000"/>
              </a:lnSpc>
              <a:defRPr/>
            </a:pP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систематическом участии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в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публичной культурно-творческой деятельности воспитательного, пропагандистского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характера.</a:t>
            </a: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4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3962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04925"/>
            <a:ext cx="8229600" cy="573782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стипендия назначается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достижения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спортивной деятельности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при:</a:t>
            </a: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 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студентом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(приза) за результаты спортивной деятельности, осуществленной им в рамках спортивных международных, всероссийских, ведомственных, региональных мероприятий, проводимых учреждением высшего профессионального образования или иной организацией;</a:t>
            </a:r>
          </a:p>
          <a:p>
            <a:pPr algn="just"/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 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участие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в спортивных мероприятиях воспитательного, пропагандистского характера и (или) иных общественно значимых спортивных мероприятиях.</a:t>
            </a:r>
          </a:p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4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ПРЕТЕНДЕНТЫ НА ПОВЫШЕННУЮ СТИПЕНДИЮ ПРЕДСТАВЛЯЮТ В ДЕКАНАТЫ: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59688" cy="48245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рассмотрение документов;</a:t>
            </a:r>
          </a:p>
          <a:p>
            <a:pPr algn="just">
              <a:lnSpc>
                <a:spcPct val="90000"/>
              </a:lnSpc>
              <a:defRPr/>
            </a:pP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подписью старосты группы/курса/Председателя </a:t>
            </a:r>
            <a:r>
              <a:rPr lang="ru-RU" altLang="ru-RU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Студсовета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факультета,</a:t>
            </a:r>
          </a:p>
          <a:p>
            <a:pPr algn="just">
              <a:lnSpc>
                <a:spcPct val="90000"/>
              </a:lnSpc>
              <a:defRPr/>
            </a:pP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Ходатайство заведующих кафедрами, руководителей структурных подразделений, общественных организаций и т.д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alt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Ксерокопию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зачетной книжки за </a:t>
            </a:r>
            <a:r>
              <a:rPr lang="ru-RU" alt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2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семестра;</a:t>
            </a:r>
            <a:endParaRPr lang="ru-RU" alt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грамот, благодарностей и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т.д.,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научных публикаций</a:t>
            </a:r>
            <a:r>
              <a:rPr lang="ru-RU" altLang="ru-RU" b="1" dirty="0" smtClean="0">
                <a:solidFill>
                  <a:srgbClr val="002060"/>
                </a:solidFill>
              </a:rPr>
              <a:t>.</a:t>
            </a:r>
            <a:endParaRPr lang="ru-RU" altLang="ru-RU" dirty="0"/>
          </a:p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3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Этапность</a:t>
            </a:r>
            <a:r>
              <a:rPr lang="ru-RU" dirty="0" smtClean="0"/>
              <a:t> рассматривания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Рекомендации Совета обучающихся </a:t>
            </a:r>
            <a:r>
              <a:rPr lang="ru-RU" sz="3600" dirty="0" smtClean="0">
                <a:solidFill>
                  <a:srgbClr val="002060"/>
                </a:solidFill>
              </a:rPr>
              <a:t>факультетов,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Решение стипендиальной </a:t>
            </a:r>
            <a:r>
              <a:rPr lang="ru-RU" sz="3600" dirty="0" smtClean="0">
                <a:solidFill>
                  <a:srgbClr val="002060"/>
                </a:solidFill>
              </a:rPr>
              <a:t>комиссии,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Утверждение Ученым советом ФГБОУ  ВО БГМУ Минздрава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23407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886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Лечебное дело </a:t>
            </a:r>
            <a:r>
              <a:rPr lang="ru-RU" sz="2400" b="1" dirty="0" smtClean="0">
                <a:solidFill>
                  <a:srgbClr val="002060"/>
                </a:solidFill>
              </a:rPr>
              <a:t>-131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студенту 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000" dirty="0" smtClean="0">
                <a:solidFill>
                  <a:srgbClr val="002060"/>
                </a:solidFill>
              </a:rPr>
              <a:t>(решение стипендиальной комиссии от 7 сентября 2016 г. протокол  № 2);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Педиатрия 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</a:rPr>
              <a:t>87</a:t>
            </a:r>
            <a:r>
              <a:rPr lang="ru-RU" sz="2400" dirty="0" smtClean="0">
                <a:solidFill>
                  <a:srgbClr val="002060"/>
                </a:solidFill>
              </a:rPr>
              <a:t> студентам </a:t>
            </a:r>
            <a:r>
              <a:rPr lang="ru-RU" sz="2000" dirty="0" smtClean="0">
                <a:solidFill>
                  <a:srgbClr val="002060"/>
                </a:solidFill>
              </a:rPr>
              <a:t>(решение </a:t>
            </a:r>
            <a:r>
              <a:rPr lang="ru-RU" sz="2000" dirty="0">
                <a:solidFill>
                  <a:srgbClr val="002060"/>
                </a:solidFill>
              </a:rPr>
              <a:t>стипендиальной комиссии от 7 </a:t>
            </a:r>
            <a:r>
              <a:rPr lang="ru-RU" sz="2000" dirty="0" smtClean="0">
                <a:solidFill>
                  <a:srgbClr val="002060"/>
                </a:solidFill>
              </a:rPr>
              <a:t>октября      2016 </a:t>
            </a:r>
            <a:r>
              <a:rPr lang="ru-RU" sz="2000" dirty="0">
                <a:solidFill>
                  <a:srgbClr val="002060"/>
                </a:solidFill>
              </a:rPr>
              <a:t>г. протокол  № </a:t>
            </a:r>
            <a:r>
              <a:rPr lang="ru-RU" sz="2000" dirty="0" smtClean="0">
                <a:solidFill>
                  <a:srgbClr val="002060"/>
                </a:solidFill>
              </a:rPr>
              <a:t>3);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Стоматология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</a:rPr>
              <a:t>11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студенту   </a:t>
            </a:r>
            <a:r>
              <a:rPr lang="ru-RU" sz="2000" dirty="0">
                <a:solidFill>
                  <a:srgbClr val="002060"/>
                </a:solidFill>
              </a:rPr>
              <a:t>(решение стипендиальной комиссии от </a:t>
            </a:r>
            <a:r>
              <a:rPr lang="ru-RU" sz="2000" dirty="0" smtClean="0">
                <a:solidFill>
                  <a:srgbClr val="002060"/>
                </a:solidFill>
              </a:rPr>
              <a:t>3 октября </a:t>
            </a:r>
            <a:r>
              <a:rPr lang="ru-RU" sz="2000" dirty="0">
                <a:solidFill>
                  <a:srgbClr val="002060"/>
                </a:solidFill>
              </a:rPr>
              <a:t>2016 г. протокол  № </a:t>
            </a:r>
            <a:r>
              <a:rPr lang="ru-RU" sz="2000" dirty="0" smtClean="0">
                <a:solidFill>
                  <a:srgbClr val="002060"/>
                </a:solidFill>
              </a:rPr>
              <a:t>14-15);</a:t>
            </a:r>
            <a:endParaRPr lang="ru-RU" sz="20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Медико-профилактическое </a:t>
            </a:r>
            <a:r>
              <a:rPr lang="ru-RU" sz="2400" b="1" dirty="0" smtClean="0">
                <a:solidFill>
                  <a:srgbClr val="002060"/>
                </a:solidFill>
              </a:rPr>
              <a:t>дело-</a:t>
            </a:r>
            <a:r>
              <a:rPr lang="ru-RU" sz="2200" b="1" dirty="0" smtClean="0">
                <a:solidFill>
                  <a:srgbClr val="002060"/>
                </a:solidFill>
              </a:rPr>
              <a:t>12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студентам   </a:t>
            </a:r>
            <a:r>
              <a:rPr lang="ru-RU" sz="1800" dirty="0">
                <a:solidFill>
                  <a:srgbClr val="002060"/>
                </a:solidFill>
              </a:rPr>
              <a:t>(решение стипендиальной комиссии от </a:t>
            </a:r>
            <a:r>
              <a:rPr lang="ru-RU" sz="1800" dirty="0" smtClean="0">
                <a:solidFill>
                  <a:srgbClr val="002060"/>
                </a:solidFill>
              </a:rPr>
              <a:t>23 </a:t>
            </a:r>
            <a:r>
              <a:rPr lang="ru-RU" sz="1800" dirty="0">
                <a:solidFill>
                  <a:srgbClr val="002060"/>
                </a:solidFill>
              </a:rPr>
              <a:t>сентября 2016 г. </a:t>
            </a:r>
            <a:r>
              <a:rPr lang="ru-RU" sz="1800" dirty="0" smtClean="0">
                <a:solidFill>
                  <a:srgbClr val="002060"/>
                </a:solidFill>
              </a:rPr>
              <a:t>протокол </a:t>
            </a:r>
            <a:r>
              <a:rPr lang="ru-RU" sz="1800" dirty="0">
                <a:solidFill>
                  <a:srgbClr val="002060"/>
                </a:solidFill>
              </a:rPr>
              <a:t>№ </a:t>
            </a:r>
            <a:r>
              <a:rPr lang="ru-RU" sz="1800" dirty="0" smtClean="0">
                <a:solidFill>
                  <a:srgbClr val="002060"/>
                </a:solidFill>
              </a:rPr>
              <a:t>4);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Фармация</a:t>
            </a:r>
            <a:r>
              <a:rPr lang="ru-RU" sz="2800" dirty="0" smtClean="0">
                <a:solidFill>
                  <a:srgbClr val="002060"/>
                </a:solidFill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</a:rPr>
              <a:t>7 </a:t>
            </a:r>
            <a:r>
              <a:rPr lang="ru-RU" sz="2400" dirty="0" smtClean="0">
                <a:solidFill>
                  <a:srgbClr val="002060"/>
                </a:solidFill>
              </a:rPr>
              <a:t>студентам </a:t>
            </a:r>
            <a:r>
              <a:rPr lang="ru-RU" sz="2000" dirty="0">
                <a:solidFill>
                  <a:srgbClr val="002060"/>
                </a:solidFill>
              </a:rPr>
              <a:t>(решение стипендиальной комиссии от </a:t>
            </a:r>
            <a:r>
              <a:rPr lang="ru-RU" sz="2000" dirty="0" smtClean="0">
                <a:solidFill>
                  <a:srgbClr val="002060"/>
                </a:solidFill>
              </a:rPr>
              <a:t>1 октября </a:t>
            </a:r>
            <a:r>
              <a:rPr lang="ru-RU" sz="2000" dirty="0">
                <a:solidFill>
                  <a:srgbClr val="002060"/>
                </a:solidFill>
              </a:rPr>
              <a:t>2016 г. протокол № </a:t>
            </a:r>
            <a:r>
              <a:rPr lang="ru-RU" sz="2000" dirty="0" smtClean="0">
                <a:solidFill>
                  <a:srgbClr val="002060"/>
                </a:solidFill>
              </a:rPr>
              <a:t>4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Всего: </a:t>
            </a:r>
            <a:r>
              <a:rPr lang="ru-RU" sz="2400" dirty="0">
                <a:solidFill>
                  <a:srgbClr val="002060"/>
                </a:solidFill>
              </a:rPr>
              <a:t>повышенная </a:t>
            </a:r>
            <a:r>
              <a:rPr lang="ru-RU" sz="2400" dirty="0" smtClean="0">
                <a:solidFill>
                  <a:srgbClr val="002060"/>
                </a:solidFill>
              </a:rPr>
              <a:t>стипендия назначена </a:t>
            </a:r>
            <a:r>
              <a:rPr lang="ru-RU" sz="2400" b="1" dirty="0" smtClean="0">
                <a:solidFill>
                  <a:srgbClr val="002060"/>
                </a:solidFill>
              </a:rPr>
              <a:t>248 </a:t>
            </a:r>
            <a:r>
              <a:rPr lang="ru-RU" sz="2400" b="1" dirty="0" smtClean="0">
                <a:solidFill>
                  <a:srgbClr val="002060"/>
                </a:solidFill>
              </a:rPr>
              <a:t>студентам 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Общее количество студентов, получающих академическую    стипендию </a:t>
            </a:r>
            <a:r>
              <a:rPr lang="ru-RU" sz="2400" b="1" dirty="0" smtClean="0">
                <a:solidFill>
                  <a:srgbClr val="002060"/>
                </a:solidFill>
              </a:rPr>
              <a:t>2498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Прошу утвердить решения стипендиальных комиссий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effectLst/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Решения </a:t>
            </a:r>
            <a:r>
              <a:rPr lang="ru-RU" sz="2800" dirty="0" smtClean="0">
                <a:solidFill>
                  <a:srgbClr val="002060"/>
                </a:solidFill>
              </a:rPr>
              <a:t>стипендиальных комиссий- назначить :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6712"/>
            <a:ext cx="8011616" cy="2160240"/>
          </a:xfrm>
        </p:spPr>
        <p:txBody>
          <a:bodyPr/>
          <a:lstStyle/>
          <a:p>
            <a:r>
              <a:rPr lang="ru-RU" dirty="0" smtClean="0"/>
              <a:t>          Благодарю за внимание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068960"/>
            <a:ext cx="5652120" cy="3659527"/>
          </a:xfrm>
          <a:prstGeom prst="rect">
            <a:avLst/>
          </a:prstGeom>
        </p:spPr>
      </p:pic>
      <p:pic>
        <p:nvPicPr>
          <p:cNvPr id="5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11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492896"/>
            <a:ext cx="8686800" cy="3587229"/>
          </a:xfrm>
        </p:spPr>
        <p:txBody>
          <a:bodyPr>
            <a:normAutofit fontScale="85000" lnSpcReduction="10000"/>
          </a:bodyPr>
          <a:lstStyle/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  <a:r>
              <a:rPr 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18 ноября 2011 г. N 945 г. </a:t>
            </a:r>
            <a:r>
              <a:rPr lang="ru-RU" sz="3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pPr algn="just"/>
            <a:endParaRPr lang="ru-RU" sz="3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"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совершенствования стипендиального обеспечения обучающихся в федеральных государственных образовательных учреждениях профессионального образования</a:t>
            </a:r>
            <a:r>
              <a:rPr lang="ru-RU" b="1" dirty="0"/>
              <a:t>"</a:t>
            </a:r>
          </a:p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-1588" y="1946357"/>
            <a:ext cx="9145588" cy="209278"/>
            <a:chOff x="-1488" y="1340768"/>
            <a:chExt cx="9145488" cy="2213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00" y="1340768"/>
              <a:ext cx="9143900" cy="727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8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1488" y="1418245"/>
              <a:ext cx="9143901" cy="71153"/>
            </a:xfrm>
            <a:prstGeom prst="rect">
              <a:avLst/>
            </a:prstGeom>
            <a:solidFill>
              <a:srgbClr val="0039A6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488" y="1489398"/>
              <a:ext cx="9143901" cy="72734"/>
            </a:xfrm>
            <a:prstGeom prst="rect">
              <a:avLst/>
            </a:prstGeom>
            <a:solidFill>
              <a:srgbClr val="D52B1E"/>
            </a:solidFill>
            <a:ln w="1270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27584" y="188641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Нормативно-правовая </a:t>
            </a:r>
            <a:r>
              <a:rPr lang="ru-RU" sz="4000" b="1" dirty="0" smtClean="0">
                <a:solidFill>
                  <a:srgbClr val="002060"/>
                </a:solidFill>
              </a:rPr>
              <a:t>база</a:t>
            </a:r>
          </a:p>
          <a:p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altLang="ru-RU" dirty="0" smtClean="0">
                <a:solidFill>
                  <a:srgbClr val="002060"/>
                </a:solidFill>
              </a:rPr>
              <a:t>Назначение повышенных государственных академических стипендий (далее - повышенная стипендия) осуществляется студентам, имеющим достижения </a:t>
            </a:r>
            <a:r>
              <a:rPr lang="ru-RU" altLang="ru-RU" b="1" dirty="0" smtClean="0">
                <a:solidFill>
                  <a:srgbClr val="002060"/>
                </a:solidFill>
              </a:rPr>
              <a:t>в учебной, </a:t>
            </a:r>
            <a:r>
              <a:rPr lang="ru-RU" altLang="ru-RU" b="1" dirty="0" smtClean="0">
                <a:solidFill>
                  <a:srgbClr val="002060"/>
                </a:solidFill>
              </a:rPr>
              <a:t>научно-</a:t>
            </a:r>
            <a:r>
              <a:rPr lang="ru-RU" altLang="ru-RU" b="1" dirty="0" err="1" smtClean="0">
                <a:solidFill>
                  <a:srgbClr val="002060"/>
                </a:solidFill>
              </a:rPr>
              <a:t>исследовательской,общественной</a:t>
            </a:r>
            <a:r>
              <a:rPr lang="ru-RU" altLang="ru-RU" b="1" dirty="0" smtClean="0">
                <a:solidFill>
                  <a:srgbClr val="002060"/>
                </a:solidFill>
              </a:rPr>
              <a:t>, культурно-творческой и спортивной деятельности.</a:t>
            </a:r>
          </a:p>
          <a:p>
            <a:pPr>
              <a:buFont typeface="Wingdings 3" pitchFamily="18" charset="2"/>
              <a:buNone/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r>
              <a:rPr lang="ru-RU" altLang="ru-RU" dirty="0" smtClean="0">
                <a:solidFill>
                  <a:srgbClr val="002060"/>
                </a:solidFill>
              </a:rPr>
              <a:t>Повышенная стипендия выплачивается за достижения </a:t>
            </a:r>
            <a:r>
              <a:rPr lang="ru-RU" altLang="ru-RU" b="1" dirty="0" smtClean="0">
                <a:solidFill>
                  <a:srgbClr val="002060"/>
                </a:solidFill>
              </a:rPr>
              <a:t>в какой-либо одной или нескольких областях</a:t>
            </a:r>
            <a:r>
              <a:rPr lang="ru-RU" altLang="ru-RU" dirty="0" smtClean="0">
                <a:solidFill>
                  <a:srgbClr val="002060"/>
                </a:solidFill>
              </a:rPr>
              <a:t> деятельности.</a:t>
            </a:r>
          </a:p>
          <a:p>
            <a:endParaRPr lang="ru-RU" dirty="0"/>
          </a:p>
        </p:txBody>
      </p:sp>
      <p:pic>
        <p:nvPicPr>
          <p:cNvPr id="5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5480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Общие положения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altLang="ru-RU" dirty="0">
                <a:solidFill>
                  <a:srgbClr val="002060"/>
                </a:solidFill>
              </a:rPr>
              <a:t>Численность студентов </a:t>
            </a:r>
            <a:r>
              <a:rPr lang="ru-RU" altLang="ru-RU" b="1" dirty="0">
                <a:solidFill>
                  <a:srgbClr val="002060"/>
                </a:solidFill>
              </a:rPr>
              <a:t>не</a:t>
            </a:r>
            <a:r>
              <a:rPr lang="ru-RU" altLang="ru-RU" dirty="0">
                <a:solidFill>
                  <a:srgbClr val="002060"/>
                </a:solidFill>
              </a:rPr>
              <a:t> может составлять </a:t>
            </a:r>
            <a:r>
              <a:rPr lang="ru-RU" altLang="ru-RU" b="1" dirty="0">
                <a:solidFill>
                  <a:srgbClr val="002060"/>
                </a:solidFill>
              </a:rPr>
              <a:t>более 10 процентов </a:t>
            </a:r>
            <a:r>
              <a:rPr lang="ru-RU" altLang="ru-RU" dirty="0">
                <a:solidFill>
                  <a:srgbClr val="002060"/>
                </a:solidFill>
              </a:rPr>
              <a:t>общего</a:t>
            </a:r>
            <a:r>
              <a:rPr lang="ru-RU" altLang="ru-RU" b="1" dirty="0">
                <a:solidFill>
                  <a:srgbClr val="002060"/>
                </a:solidFill>
              </a:rPr>
              <a:t> числа студентов, получающих государственную академическую стипендию.</a:t>
            </a:r>
            <a:endParaRPr lang="ru-RU" altLang="ru-RU" dirty="0">
              <a:solidFill>
                <a:srgbClr val="002060"/>
              </a:solidFill>
            </a:endParaRPr>
          </a:p>
          <a:p>
            <a:endParaRPr lang="ru-RU" altLang="ru-RU" dirty="0">
              <a:solidFill>
                <a:srgbClr val="002060"/>
              </a:solidFill>
            </a:endParaRPr>
          </a:p>
          <a:p>
            <a:endParaRPr lang="ru-RU" altLang="ru-RU" dirty="0">
              <a:solidFill>
                <a:srgbClr val="002060"/>
              </a:solidFill>
            </a:endParaRPr>
          </a:p>
          <a:p>
            <a:pPr algn="just"/>
            <a:r>
              <a:rPr lang="ru-RU" altLang="ru-RU" dirty="0">
                <a:solidFill>
                  <a:srgbClr val="002060"/>
                </a:solidFill>
              </a:rPr>
              <a:t>Учреждение высшего профессионального образования </a:t>
            </a:r>
            <a:r>
              <a:rPr lang="ru-RU" altLang="ru-RU" b="1" dirty="0">
                <a:solidFill>
                  <a:srgbClr val="002060"/>
                </a:solidFill>
              </a:rPr>
              <a:t>самостоятельно определяет размеры повышенной стипендии</a:t>
            </a:r>
            <a:r>
              <a:rPr lang="ru-RU" altLang="ru-RU" dirty="0">
                <a:solidFill>
                  <a:srgbClr val="002060"/>
                </a:solidFill>
              </a:rPr>
              <a:t> в зависимости от курсов обучения с учетом приоритетного повышения стипендий для студентов, обучающихся на более старших курсах.</a:t>
            </a:r>
          </a:p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9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Повышенная стипендия назначается на 1 учебный семестр;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Решением Ученого совета </a:t>
            </a:r>
            <a:r>
              <a:rPr lang="ru-RU" dirty="0" smtClean="0">
                <a:solidFill>
                  <a:srgbClr val="002060"/>
                </a:solidFill>
              </a:rPr>
              <a:t>устанавливаются </a:t>
            </a:r>
            <a:r>
              <a:rPr lang="ru-RU" dirty="0" smtClean="0">
                <a:solidFill>
                  <a:srgbClr val="002060"/>
                </a:solidFill>
              </a:rPr>
              <a:t>повышающие коэффициенты для стипендиального фонда в следующих размерах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для обучающихся 2-3 курсов -1,0;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для обучающихся 4-6 курсов- 1,25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5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/>
          <a:lstStyle/>
          <a:p>
            <a:r>
              <a:rPr lang="ru-RU" altLang="ru-RU" dirty="0">
                <a:solidFill>
                  <a:srgbClr val="002060"/>
                </a:solidFill>
              </a:rPr>
              <a:t>ВАЖНО!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altLang="ru-RU" dirty="0">
                <a:solidFill>
                  <a:srgbClr val="002060"/>
                </a:solidFill>
              </a:rPr>
              <a:t>Получение студентом по итогам промежуточной аттестации в течение ПОСЛЕДНИХ </a:t>
            </a:r>
            <a:r>
              <a:rPr lang="ru-RU" altLang="ru-RU" b="1" dirty="0">
                <a:solidFill>
                  <a:srgbClr val="002060"/>
                </a:solidFill>
              </a:rPr>
              <a:t>2</a:t>
            </a:r>
            <a:r>
              <a:rPr lang="ru-RU" altLang="ru-RU" dirty="0">
                <a:solidFill>
                  <a:srgbClr val="002060"/>
                </a:solidFill>
              </a:rPr>
              <a:t> следующих друг за другом семестров, предшествующих назначению стипендии, оценок "отлично" и "хорошо" при наличии не менее </a:t>
            </a:r>
            <a:r>
              <a:rPr lang="ru-RU" altLang="ru-RU" b="1" dirty="0">
                <a:solidFill>
                  <a:srgbClr val="002060"/>
                </a:solidFill>
              </a:rPr>
              <a:t>50 процентов оценок "отлично";</a:t>
            </a:r>
          </a:p>
          <a:p>
            <a:endParaRPr lang="ru-RU" altLang="ru-RU" b="1" dirty="0">
              <a:solidFill>
                <a:srgbClr val="002060"/>
              </a:solidFill>
            </a:endParaRPr>
          </a:p>
          <a:p>
            <a:pPr algn="just"/>
            <a:r>
              <a:rPr lang="ru-RU" altLang="ru-RU" dirty="0">
                <a:solidFill>
                  <a:srgbClr val="002060"/>
                </a:solidFill>
              </a:rPr>
              <a:t>В случае наличия академической задолженности или пересдачи экзамена </a:t>
            </a:r>
            <a:r>
              <a:rPr lang="ru-RU" altLang="ru-RU" dirty="0" smtClean="0">
                <a:solidFill>
                  <a:srgbClr val="002060"/>
                </a:solidFill>
              </a:rPr>
              <a:t>по </a:t>
            </a:r>
            <a:r>
              <a:rPr lang="ru-RU" altLang="ru-RU" dirty="0">
                <a:solidFill>
                  <a:srgbClr val="002060"/>
                </a:solidFill>
              </a:rPr>
              <a:t>неуважительной причине в течение 2 следующих друг за другом семестров, предшествующих назначению стипендии, повышенная стипендия не назначается.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5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33265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С Х Е М 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712" y="1628800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Равно или больше 50% оценок «5»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2924945"/>
            <a:ext cx="4752528" cy="721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Портфолио : грамоты, благодарности, публикации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712" y="4016080"/>
            <a:ext cx="4752528" cy="709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Начисление </a:t>
            </a:r>
            <a:r>
              <a:rPr lang="ru-RU" dirty="0" smtClean="0"/>
              <a:t>баллов за достижения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712" y="5085184"/>
            <a:ext cx="47525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рейтинг претендентов на получение  повышенной стипендии по факультету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218712" y="2492895"/>
            <a:ext cx="144019" cy="450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18713" y="3646749"/>
            <a:ext cx="156654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18712" y="4667267"/>
            <a:ext cx="22579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922784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solidFill>
                  <a:srgbClr val="002060"/>
                </a:solidFill>
              </a:rPr>
              <a:t>Критерии </a:t>
            </a:r>
            <a:r>
              <a:rPr lang="ru-RU" altLang="ru-RU" sz="3200" dirty="0">
                <a:solidFill>
                  <a:srgbClr val="002060"/>
                </a:solidFill>
              </a:rPr>
              <a:t>назначения повышенной стипендии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стипендия назначается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достижения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учебной деятельности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соответствии этой деятельности:</a:t>
            </a:r>
          </a:p>
          <a:p>
            <a:pPr>
              <a:lnSpc>
                <a:spcPct val="80000"/>
              </a:lnSpc>
              <a:buNone/>
            </a:pP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студента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победителем или призером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проводимых Вузом,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 и иной организацией международной, всероссийской, ведомственной или региональной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олимпиады, конкурса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соревнования, состязания и иного мероприятия, направленных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выявление учебных достижений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altLang="ru-RU" dirty="0"/>
          </a:p>
          <a:p>
            <a:endParaRPr lang="ru-RU" dirty="0"/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9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836712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60258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dirty="0" smtClean="0"/>
              <a:t> </a:t>
            </a:r>
            <a:r>
              <a:rPr lang="ru-RU" altLang="ru-RU" dirty="0">
                <a:solidFill>
                  <a:srgbClr val="002060"/>
                </a:solidFill>
              </a:rPr>
              <a:t>Повышенная стипендия назначается </a:t>
            </a:r>
            <a:r>
              <a:rPr lang="ru-RU" altLang="ru-RU" b="1" dirty="0">
                <a:solidFill>
                  <a:srgbClr val="002060"/>
                </a:solidFill>
              </a:rPr>
              <a:t>за достижения</a:t>
            </a:r>
            <a:r>
              <a:rPr lang="ru-RU" altLang="ru-RU" dirty="0">
                <a:solidFill>
                  <a:srgbClr val="002060"/>
                </a:solidFill>
              </a:rPr>
              <a:t> студента </a:t>
            </a:r>
            <a:r>
              <a:rPr lang="ru-RU" altLang="ru-RU" b="1" dirty="0" smtClean="0">
                <a:solidFill>
                  <a:srgbClr val="002060"/>
                </a:solidFill>
              </a:rPr>
              <a:t> в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научно-исследовательской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результаты научно-исследовательской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области медико-биологических, социальных, медико-профилактических и клинических дисциплин;</a:t>
            </a: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документа, удостоверяющего исключительное право студента на достигнутый им научный (научно-методический,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научно-творческий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результат интеллектуальной деятельности (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патент, свидетельство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выполнение научно-исследовательской работы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наличие у студента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научном (учебно-научном, учебно-методическом) международном, всероссийском, ведомственном или региональном издании, в издании учреждения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или иной организации в течение года, предшествующего назначению повышенной стипендии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представление студентом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научно-исследовательской работы, в том числе путем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с докладом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(сообщением) на конференции, семинаре и ином международном, всероссийском, ведомственном, региональном 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мероприятии</a:t>
            </a:r>
            <a:r>
              <a:rPr lang="ru-RU" alt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1D05CB"/>
              </a:solidFill>
            </a:endParaRP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325"/>
            <a:ext cx="1238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2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843</TotalTime>
  <Words>461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Franklin Gothic Book</vt:lpstr>
      <vt:lpstr>Franklin Gothic Medium</vt:lpstr>
      <vt:lpstr>Times New Roman</vt:lpstr>
      <vt:lpstr>Wingdings</vt:lpstr>
      <vt:lpstr>Wingdings 2</vt:lpstr>
      <vt:lpstr>Wingdings 3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ВАЖНО!</vt:lpstr>
      <vt:lpstr>Презентация PowerPoint</vt:lpstr>
      <vt:lpstr>Критерии назначения повышенной стипендии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ПРЕТЕНДЕНТЫ НА ПОВЫШЕННУЮ СТИПЕНДИЮ ПРЕДСТАВЛЯЮТ В ДЕКАНАТЫ:</vt:lpstr>
      <vt:lpstr>Этапность рассматривания документов</vt:lpstr>
      <vt:lpstr>Решения стипендиальных комиссий- назначить :</vt:lpstr>
      <vt:lpstr>          Благодарю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ПОВЫШЕННАЯ СТИПЕНДИЯ </dc:title>
  <dc:creator>Пользователь</dc:creator>
  <cp:lastModifiedBy>Цыглин А.А.</cp:lastModifiedBy>
  <cp:revision>74</cp:revision>
  <dcterms:created xsi:type="dcterms:W3CDTF">2016-10-19T07:34:59Z</dcterms:created>
  <dcterms:modified xsi:type="dcterms:W3CDTF">2016-10-25T04:48:41Z</dcterms:modified>
</cp:coreProperties>
</file>