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7" r:id="rId3"/>
    <p:sldId id="258" r:id="rId4"/>
    <p:sldId id="266" r:id="rId5"/>
    <p:sldId id="267" r:id="rId6"/>
    <p:sldId id="261" r:id="rId7"/>
    <p:sldId id="269" r:id="rId8"/>
    <p:sldId id="270" r:id="rId9"/>
    <p:sldId id="272" r:id="rId10"/>
    <p:sldId id="273" r:id="rId11"/>
    <p:sldId id="275" r:id="rId12"/>
    <p:sldId id="276" r:id="rId13"/>
    <p:sldId id="277" r:id="rId14"/>
    <p:sldId id="278" r:id="rId15"/>
    <p:sldId id="280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002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vovarovan\Desktop\&#1047;&#1056;&#1053;\&#1043;&#1048;&#1040;%20&#1087;&#1086;&#1089;&#1090;&#1088;&#1091;&#1082;&#1090;&#1091;&#1088;&#1085;&#1086;%2020162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ivovarovan\Desktop\&#1047;&#1056;&#1053;\&#1043;&#1048;&#1040;%20&#1087;&#1086;&#1089;&#1090;&#1088;&#1091;&#1082;&#1090;&#1091;&#1088;&#1085;&#1086;%202016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Результат ГИА интернов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/>
                      <a:t>552; </a:t>
                    </a:r>
                    <a:endParaRPr lang="ru-RU" dirty="0" smtClean="0"/>
                  </a:p>
                  <a:p>
                    <a:r>
                      <a:rPr lang="en-US" dirty="0" smtClean="0"/>
                      <a:t>6</a:t>
                    </a:r>
                    <a:r>
                      <a:rPr lang="ru-RU" dirty="0" smtClean="0"/>
                      <a:t>1,9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303; </a:t>
                    </a:r>
                    <a:endParaRPr lang="ru-RU" smtClean="0"/>
                  </a:p>
                  <a:p>
                    <a:r>
                      <a:rPr lang="en-US" smtClean="0"/>
                      <a:t>34</a:t>
                    </a:r>
                    <a:r>
                      <a:rPr lang="en-US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/>
                      <a:t>37; </a:t>
                    </a:r>
                    <a:endParaRPr lang="ru-RU" dirty="0" smtClean="0"/>
                  </a:p>
                  <a:p>
                    <a:r>
                      <a:rPr lang="en-US" dirty="0" smtClean="0"/>
                      <a:t>4</a:t>
                    </a:r>
                    <a:r>
                      <a:rPr lang="ru-RU" dirty="0" smtClean="0"/>
                      <a:t>,1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5.1254070671721594E-2"/>
                  <c:y val="5.9498497888736609E-2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0; </a:t>
                    </a:r>
                    <a:endParaRPr lang="ru-RU" dirty="0" smtClean="0"/>
                  </a:p>
                  <a:p>
                    <a:r>
                      <a:rPr lang="en-US" dirty="0" smtClean="0"/>
                      <a:t>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Лист1!$A$2:$A$5</c:f>
              <c:strCache>
                <c:ptCount val="4"/>
                <c:pt idx="0">
                  <c:v>отлично</c:v>
                </c:pt>
                <c:pt idx="1">
                  <c:v>хорошо</c:v>
                </c:pt>
                <c:pt idx="2">
                  <c:v>удовлетворительно</c:v>
                </c:pt>
                <c:pt idx="3">
                  <c:v>неудовл.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552</c:v>
                </c:pt>
                <c:pt idx="1">
                  <c:v>303</c:v>
                </c:pt>
                <c:pt idx="2">
                  <c:v>37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 baseline="0"/>
          </a:pPr>
          <a:endParaRPr lang="ru-RU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explosion val="25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128; </a:t>
                    </a:r>
                    <a:endParaRPr lang="ru-RU" smtClean="0"/>
                  </a:p>
                  <a:p>
                    <a:r>
                      <a:rPr lang="en-US" smtClean="0"/>
                      <a:t>6</a:t>
                    </a:r>
                    <a:r>
                      <a:rPr lang="ru-RU" smtClean="0"/>
                      <a:t>5,52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tx>
                <c:rich>
                  <a:bodyPr/>
                  <a:lstStyle/>
                  <a:p>
                    <a:r>
                      <a:rPr lang="en-US" sz="1800" dirty="0"/>
                      <a:t>55; </a:t>
                    </a:r>
                    <a:endParaRPr lang="ru-RU" sz="1800" dirty="0" smtClean="0"/>
                  </a:p>
                  <a:p>
                    <a:r>
                      <a:rPr lang="en-US" sz="1800" dirty="0" smtClean="0"/>
                      <a:t>2</a:t>
                    </a:r>
                    <a:r>
                      <a:rPr lang="ru-RU" sz="1800" dirty="0" smtClean="0"/>
                      <a:t>6,6</a:t>
                    </a:r>
                    <a:r>
                      <a:rPr lang="en-US" sz="18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2.6192403032954215E-2"/>
                  <c:y val="0.10505330402407549"/>
                </c:manualLayout>
              </c:layout>
              <c:tx>
                <c:rich>
                  <a:bodyPr/>
                  <a:lstStyle/>
                  <a:p>
                    <a:r>
                      <a:rPr lang="en-US" sz="1800" dirty="0"/>
                      <a:t>11; </a:t>
                    </a:r>
                    <a:endParaRPr lang="ru-RU" sz="1800" dirty="0" smtClean="0"/>
                  </a:p>
                  <a:p>
                    <a:r>
                      <a:rPr lang="ru-RU" sz="1800" dirty="0" smtClean="0"/>
                      <a:t>7,8</a:t>
                    </a:r>
                    <a:r>
                      <a:rPr lang="en-US" sz="1800" dirty="0" smtClean="0"/>
                      <a:t>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3.1739938757655295E-2"/>
                  <c:y val="3.2427847908130233E-2"/>
                </c:manualLayout>
              </c:layout>
              <c:tx>
                <c:rich>
                  <a:bodyPr/>
                  <a:lstStyle/>
                  <a:p>
                    <a:r>
                      <a:rPr lang="en-US" sz="1800"/>
                      <a:t>0; </a:t>
                    </a:r>
                    <a:endParaRPr lang="ru-RU" sz="1800" smtClean="0"/>
                  </a:p>
                  <a:p>
                    <a:r>
                      <a:rPr lang="en-US" sz="1800" smtClean="0"/>
                      <a:t>0</a:t>
                    </a:r>
                    <a:r>
                      <a:rPr lang="en-US" sz="1800"/>
                      <a:t>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8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Лист1!$D$2:$G$2</c:f>
              <c:strCache>
                <c:ptCount val="4"/>
                <c:pt idx="0">
                  <c:v>отлично </c:v>
                </c:pt>
                <c:pt idx="1">
                  <c:v>хорошо 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Лист1!$D$3:$G$3</c:f>
              <c:numCache>
                <c:formatCode>General</c:formatCode>
                <c:ptCount val="4"/>
                <c:pt idx="0">
                  <c:v>128</c:v>
                </c:pt>
                <c:pt idx="1">
                  <c:v>55</c:v>
                </c:pt>
                <c:pt idx="2">
                  <c:v>11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explosion val="25"/>
          <c:cat>
            <c:strRef>
              <c:f>Лист1!$D$2:$G$2</c:f>
              <c:strCache>
                <c:ptCount val="4"/>
                <c:pt idx="0">
                  <c:v>отлично </c:v>
                </c:pt>
                <c:pt idx="1">
                  <c:v>хорошо </c:v>
                </c:pt>
                <c:pt idx="2">
                  <c:v>удовлетворительно</c:v>
                </c:pt>
                <c:pt idx="3">
                  <c:v>неудовлетворительно</c:v>
                </c:pt>
              </c:strCache>
            </c:strRef>
          </c:cat>
          <c:val>
            <c:numRef>
              <c:f>Лист1!$D$4:$G$4</c:f>
              <c:numCache>
                <c:formatCode>General</c:formatCode>
                <c:ptCount val="4"/>
                <c:pt idx="0">
                  <c:v>61.9</c:v>
                </c:pt>
                <c:pt idx="1">
                  <c:v>34</c:v>
                </c:pt>
                <c:pt idx="2">
                  <c:v>4.0999999999999996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954396325459364"/>
          <c:y val="0.34329158236600699"/>
          <c:w val="0.32119677748614767"/>
          <c:h val="0.58560178242729777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Лист3!$B$3</c:f>
              <c:strCache>
                <c:ptCount val="1"/>
                <c:pt idx="0">
                  <c:v>интернатура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Лист3!$A$4:$A$8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Лист3!$B$4:$B$8</c:f>
              <c:numCache>
                <c:formatCode>General</c:formatCode>
                <c:ptCount val="5"/>
                <c:pt idx="0">
                  <c:v>4.45</c:v>
                </c:pt>
                <c:pt idx="1">
                  <c:v>4.4700000000000015</c:v>
                </c:pt>
                <c:pt idx="2">
                  <c:v>4.55</c:v>
                </c:pt>
                <c:pt idx="3">
                  <c:v>4.58</c:v>
                </c:pt>
                <c:pt idx="4">
                  <c:v>4.57</c:v>
                </c:pt>
              </c:numCache>
            </c:numRef>
          </c:val>
        </c:ser>
        <c:ser>
          <c:idx val="1"/>
          <c:order val="1"/>
          <c:tx>
            <c:strRef>
              <c:f>Лист3!$C$3</c:f>
              <c:strCache>
                <c:ptCount val="1"/>
                <c:pt idx="0">
                  <c:v>ординатура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Лист3!$A$4:$A$8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Лист3!$C$4:$C$8</c:f>
              <c:numCache>
                <c:formatCode>General</c:formatCode>
                <c:ptCount val="5"/>
                <c:pt idx="0">
                  <c:v>4.7</c:v>
                </c:pt>
                <c:pt idx="1">
                  <c:v>4.6899999999999995</c:v>
                </c:pt>
                <c:pt idx="2">
                  <c:v>4.6399999999999997</c:v>
                </c:pt>
                <c:pt idx="3">
                  <c:v>4.57</c:v>
                </c:pt>
                <c:pt idx="4">
                  <c:v>4.5999999999999996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0397824"/>
        <c:axId val="120399360"/>
        <c:axId val="0"/>
      </c:bar3DChart>
      <c:catAx>
        <c:axId val="12039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399360"/>
        <c:crosses val="autoZero"/>
        <c:auto val="1"/>
        <c:lblAlgn val="ctr"/>
        <c:lblOffset val="100"/>
        <c:noMultiLvlLbl val="0"/>
      </c:catAx>
      <c:valAx>
        <c:axId val="1203993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039782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ФГБОУ ВО БГМУ МИНЗДРАВА РОССИИ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endParaRPr lang="ru-RU" alt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 итогах аттестации </a:t>
            </a:r>
          </a:p>
          <a:p>
            <a:pPr algn="ctr"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ординаторов и интернов</a:t>
            </a:r>
            <a:r>
              <a:rPr lang="en-US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БГМУ в 201</a:t>
            </a:r>
            <a:r>
              <a:rPr lang="en-US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уч.год</a:t>
            </a:r>
            <a:endParaRPr lang="ru-RU" altLang="ru-RU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ординаторов,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501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ординаторов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ординаторов,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 терапевтическая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 хирургическая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Травматология и ортопедия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Трансфузиология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Ультразвуковая диагностика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Физиотерапия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Функциональная диагностика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ординаторов,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84935608"/>
              </p:ext>
            </p:extLst>
          </p:nvPr>
        </p:nvGraphicFramePr>
        <p:xfrm>
          <a:off x="457200" y="1600200"/>
          <a:ext cx="8229599" cy="2641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ординаторов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ординаторов,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Эндокринология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Эндоскопия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194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65,52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26,60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7,88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ГИА ординаторов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6814240"/>
              </p:ext>
            </p:extLst>
          </p:nvPr>
        </p:nvGraphicFramePr>
        <p:xfrm>
          <a:off x="457200" y="1328590"/>
          <a:ext cx="8229600" cy="4797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Динамика успеваемости  интернов и ординаторов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Год</a:t>
                      </a:r>
                    </a:p>
                  </a:txBody>
                  <a:tcPr horzOverflow="overflow"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Средний балл ГИА</a:t>
                      </a: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интернатура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ординатура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2012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4,45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4,7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4,47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4,69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2014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4,55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4,64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4,58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4,57</a:t>
                      </a: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2016</a:t>
                      </a:r>
                      <a:endParaRPr kumimoji="0" lang="ru-RU" altLang="ru-RU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4,57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imes New Roman" pitchFamily="18" charset="0"/>
                        </a:rPr>
                        <a:t>4,60</a:t>
                      </a:r>
                    </a:p>
                  </a:txBody>
                  <a:tcPr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Динамика успеваемости интернов и ординаторов</a:t>
            </a:r>
            <a:endParaRPr lang="ru-RU" sz="20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156192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4638"/>
            <a:ext cx="8147248" cy="850106"/>
          </a:xfrm>
        </p:spPr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Проект решения Ученого совета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Autofit/>
          </a:bodyPr>
          <a:lstStyle/>
          <a:p>
            <a:pPr>
              <a:buNone/>
              <a:defRPr/>
            </a:pP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по докладу и.о. начальника отдела ординатуры и интернатуры </a:t>
            </a: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Галимова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А.И. «Итоги аттестации ординаторов и интернов</a:t>
            </a:r>
            <a:r>
              <a:rPr lang="en-US" alt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в БГМУ в 201</a:t>
            </a:r>
            <a:r>
              <a:rPr lang="en-US" altLang="ru-RU" sz="12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altLang="ru-RU" sz="12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200" dirty="0" err="1" smtClean="0">
                <a:latin typeface="Times New Roman" pitchFamily="18" charset="0"/>
                <a:cs typeface="Times New Roman" pitchFamily="18" charset="0"/>
              </a:rPr>
              <a:t>уч.году</a:t>
            </a:r>
            <a:r>
              <a:rPr lang="ru-RU" altLang="ru-RU" sz="12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>
              <a:buNone/>
            </a:pPr>
            <a:r>
              <a:rPr lang="ru-RU" sz="1200" dirty="0"/>
              <a:t>Порядок проведения ГИА по образовательным программам высшего образования – программам ординатуры регламентировался приказом </a:t>
            </a:r>
            <a:r>
              <a:rPr lang="ru-RU" sz="1200" dirty="0" err="1"/>
              <a:t>Минобрнауки</a:t>
            </a:r>
            <a:r>
              <a:rPr lang="ru-RU" sz="1200" dirty="0"/>
              <a:t> России от 18.03.2016 г. №227</a:t>
            </a:r>
            <a:r>
              <a:rPr lang="ru-RU" sz="1200" dirty="0" smtClean="0"/>
              <a:t>.    </a:t>
            </a:r>
            <a:r>
              <a:rPr lang="ru-RU" sz="1200" dirty="0"/>
              <a:t>Сроки проведения   выпускных и сертификационных экзаменов у интернов и ординаторов, состав экзаменационной и апелляционной комиссий ГИА по программам интернатуры, образовательным программам высшего образования – программам ординатуры определялись приказами ректора от 13.05.2016 г. №101-Л и №102-Л соответственно</a:t>
            </a:r>
            <a:r>
              <a:rPr lang="ru-RU" sz="1200" dirty="0" smtClean="0"/>
              <a:t>.    </a:t>
            </a:r>
            <a:r>
              <a:rPr lang="ru-RU" sz="1200" dirty="0"/>
              <a:t>Обучающиеся по программам высшего образования – программам ординатуры и программам интернатуры, выполнившие в полном объеме учебные планы подготовки по специальностям, были допущены к государственной итоговой аттестации 194 и 892 человека соответственно</a:t>
            </a:r>
            <a:r>
              <a:rPr lang="ru-RU" sz="1200" dirty="0" smtClean="0"/>
              <a:t>.    </a:t>
            </a:r>
            <a:r>
              <a:rPr lang="ru-RU" sz="1200" dirty="0"/>
              <a:t>Средний балл у интернов составил 4,57;  у ординаторов - 4,6. </a:t>
            </a:r>
          </a:p>
          <a:p>
            <a:r>
              <a:rPr lang="ru-RU" sz="1200" dirty="0"/>
              <a:t>      Результаты государственной итоговой аттестации интернов, завершивших обучение в 2016 году:</a:t>
            </a:r>
          </a:p>
          <a:p>
            <a:r>
              <a:rPr lang="ru-RU" sz="1200" dirty="0"/>
              <a:t>Всего:   общее число интернов    892 человек.     </a:t>
            </a:r>
          </a:p>
          <a:p>
            <a:r>
              <a:rPr lang="ru-RU" sz="1200" dirty="0"/>
              <a:t>Число интернов, допущенных к ГИА   892   человек  -100%.        </a:t>
            </a:r>
          </a:p>
          <a:p>
            <a:r>
              <a:rPr lang="ru-RU" sz="1200" dirty="0"/>
              <a:t>Результаты: Отлично  - 552 (61,9%),   хорошо - 303 (34,0%), удовлетворит.</a:t>
            </a:r>
            <a:r>
              <a:rPr lang="ru-RU" sz="1200" b="1" dirty="0"/>
              <a:t> - </a:t>
            </a:r>
            <a:r>
              <a:rPr lang="ru-RU" sz="1200" dirty="0"/>
              <a:t>37 ( 4,1%), </a:t>
            </a:r>
            <a:r>
              <a:rPr lang="ru-RU" sz="1200" dirty="0" err="1"/>
              <a:t>неудовлетворит</a:t>
            </a:r>
            <a:r>
              <a:rPr lang="ru-RU" sz="1200" dirty="0"/>
              <a:t>. – нет.</a:t>
            </a:r>
          </a:p>
          <a:p>
            <a:r>
              <a:rPr lang="ru-RU" sz="1200" dirty="0"/>
              <a:t>      Результаты государственной итоговой аттестации ординаторов, завершивших обучение в 2016 году:</a:t>
            </a:r>
          </a:p>
          <a:p>
            <a:r>
              <a:rPr lang="ru-RU" sz="1200" dirty="0"/>
              <a:t>Всего: Общее число ординаторов 194 человека.</a:t>
            </a:r>
          </a:p>
          <a:p>
            <a:r>
              <a:rPr lang="ru-RU" sz="1200" dirty="0"/>
              <a:t>Число ординаторов, допущенных к ГИА   194 человека -100%.</a:t>
            </a:r>
          </a:p>
          <a:p>
            <a:r>
              <a:rPr lang="ru-RU" sz="1200" dirty="0"/>
              <a:t>Результаты: Отлично - 128 чел. (65,52%),   хорошо - 55 чел. (26,60%), удовлетворит.</a:t>
            </a:r>
            <a:r>
              <a:rPr lang="ru-RU" sz="1200" b="1" dirty="0"/>
              <a:t> -</a:t>
            </a:r>
            <a:r>
              <a:rPr lang="ru-RU" sz="1200" dirty="0"/>
              <a:t>11(7,88%), </a:t>
            </a:r>
            <a:r>
              <a:rPr lang="ru-RU" sz="1200" dirty="0" err="1"/>
              <a:t>неудовлетворит</a:t>
            </a:r>
            <a:r>
              <a:rPr lang="ru-RU" sz="1200" dirty="0"/>
              <a:t>. – нет.</a:t>
            </a:r>
          </a:p>
          <a:p>
            <a:r>
              <a:rPr lang="ru-RU" sz="1200" dirty="0"/>
              <a:t>Динамика успеваемости  интернов и ординаторов:</a:t>
            </a:r>
          </a:p>
          <a:p>
            <a:r>
              <a:rPr lang="ru-RU" sz="1200" dirty="0"/>
              <a:t>                                           Средний балл ГИА       </a:t>
            </a:r>
          </a:p>
          <a:p>
            <a:r>
              <a:rPr lang="ru-RU" sz="1200" dirty="0"/>
              <a:t>                                        интернатура  ординатора:</a:t>
            </a:r>
          </a:p>
          <a:p>
            <a:r>
              <a:rPr lang="ru-RU" sz="1200" dirty="0"/>
              <a:t>Год</a:t>
            </a:r>
          </a:p>
          <a:p>
            <a:r>
              <a:rPr lang="ru-RU" sz="1200" dirty="0"/>
              <a:t>2012                                        4,45        4,7</a:t>
            </a:r>
          </a:p>
          <a:p>
            <a:r>
              <a:rPr lang="ru-RU" sz="1200" dirty="0"/>
              <a:t>2013            	</a:t>
            </a:r>
            <a:r>
              <a:rPr lang="ru-RU" sz="1200" dirty="0" smtClean="0"/>
              <a:t>      </a:t>
            </a:r>
            <a:r>
              <a:rPr lang="ru-RU" sz="1200" dirty="0"/>
              <a:t>4,47       4,69</a:t>
            </a:r>
          </a:p>
          <a:p>
            <a:r>
              <a:rPr lang="ru-RU" sz="1200" dirty="0"/>
              <a:t>2014                                        4,55       4,64</a:t>
            </a:r>
          </a:p>
          <a:p>
            <a:r>
              <a:rPr lang="ru-RU" sz="1200" dirty="0"/>
              <a:t>2015     		</a:t>
            </a:r>
            <a:r>
              <a:rPr lang="ru-RU" sz="1200" dirty="0" smtClean="0"/>
              <a:t>       </a:t>
            </a:r>
            <a:r>
              <a:rPr lang="ru-RU" sz="1200" dirty="0"/>
              <a:t>4,58       4,57</a:t>
            </a:r>
          </a:p>
          <a:p>
            <a:r>
              <a:rPr lang="ru-RU" sz="1200" dirty="0"/>
              <a:t>2016                                        4,57       4,60</a:t>
            </a:r>
          </a:p>
          <a:p>
            <a:endParaRPr lang="ru-RU" sz="1200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533400" algn="just">
              <a:buNone/>
              <a:tabLst>
                <a:tab pos="676275" algn="l"/>
              </a:tabLst>
            </a:pP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Заслушав и обсудив доклад и.о. начальника отдела ординатуры и интернатуры доц. </a:t>
            </a:r>
            <a:r>
              <a:rPr lang="ru-RU" altLang="ru-RU" sz="2900" dirty="0" err="1" smtClean="0">
                <a:latin typeface="Times New Roman" pitchFamily="18" charset="0"/>
                <a:cs typeface="Times New Roman" pitchFamily="18" charset="0"/>
              </a:rPr>
              <a:t>Галимова</a:t>
            </a: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 А.И., </a:t>
            </a: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ученый </a:t>
            </a: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совет постановляет:</a:t>
            </a:r>
          </a:p>
          <a:p>
            <a:pPr indent="533400" algn="just">
              <a:buFontTx/>
              <a:buAutoNum type="arabicPeriod"/>
              <a:tabLst>
                <a:tab pos="676275" algn="l"/>
              </a:tabLst>
            </a:pP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Утвердить итоги аттестации ординаторов и интернов за 2015-2016 </a:t>
            </a:r>
            <a:r>
              <a:rPr lang="ru-RU" altLang="ru-RU" sz="2900" dirty="0" err="1" smtClean="0">
                <a:latin typeface="Times New Roman" pitchFamily="18" charset="0"/>
                <a:cs typeface="Times New Roman" pitchFamily="18" charset="0"/>
              </a:rPr>
              <a:t>уч.год</a:t>
            </a: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533400" algn="just">
              <a:buFontTx/>
              <a:buAutoNum type="arabicPeriod"/>
              <a:tabLst>
                <a:tab pos="676275" algn="l"/>
              </a:tabLst>
            </a:pP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Признать работу отдела ординатуры и интернатуры по проведению аттестации интернов и ординаторов удовлетворительной.</a:t>
            </a:r>
          </a:p>
          <a:p>
            <a:pPr indent="533400" algn="just">
              <a:buFontTx/>
              <a:buAutoNum type="arabicPeriod"/>
              <a:tabLst>
                <a:tab pos="676275" algn="l"/>
              </a:tabLst>
            </a:pPr>
            <a:r>
              <a:rPr lang="ru-RU" altLang="ru-RU" sz="2900" dirty="0" smtClean="0">
                <a:latin typeface="Times New Roman" pitchFamily="18" charset="0"/>
                <a:cs typeface="Times New Roman" pitchFamily="18" charset="0"/>
              </a:rPr>
              <a:t>Заведующим кафедрами принять активное участие по профессиональной ориентации выпускников.</a:t>
            </a:r>
          </a:p>
          <a:p>
            <a:endParaRPr lang="ru-RU" dirty="0"/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alt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alt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ru-RU" sz="2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Отчет об итогах аттестации ординаторов и интернов</a:t>
            </a:r>
            <a:r>
              <a:rPr lang="en-US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в БГМУ в 201</a:t>
            </a:r>
            <a:r>
              <a:rPr lang="en-US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-201</a:t>
            </a:r>
            <a:r>
              <a:rPr lang="en-US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2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уч.году</a:t>
            </a:r>
            <a: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Порядок проведения ГИА по образовательным программам высшего образования – программам ординатуры регламентировался приказом </a:t>
            </a:r>
            <a:r>
              <a:rPr lang="ru-RU" altLang="ru-RU" sz="2000" dirty="0" err="1" smtClean="0">
                <a:latin typeface="Times New Roman" pitchFamily="18" charset="0"/>
                <a:cs typeface="Times New Roman" pitchFamily="18" charset="0"/>
              </a:rPr>
              <a:t>Минобрнауки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России от 18.03.2016 г. №227.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Организация, проведение и состав экзаменационной и апелляционной комиссий ГИА по программам интернатуры, образовательным программам высшего образования – программам ординатуры определялись приказами ректора от 13.05.2016 г. №101-Л и №102-Л соответственно.</a:t>
            </a: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  <a:defRPr/>
            </a:pP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Обучающиеся по программам высшего образования – программам ординатуры и программам интернатуры, выполнившие в полном объеме учебные планы подготовки по специальностям, были допущены к государственной итоговой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аттестации 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194 и 892 человека соответственно.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интернов,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46496"/>
              </p:ext>
            </p:extLst>
          </p:nvPr>
        </p:nvGraphicFramePr>
        <p:xfrm>
          <a:off x="457200" y="1600200"/>
          <a:ext cx="8229599" cy="50139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интернов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интернов,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Акушерство и гинекология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Анестезиология- реаниматология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Дерматовенерология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болезни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лабораторная диагностика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Неврология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26" marB="4572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гигиена</a:t>
                      </a: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Оториноларингология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Офтальмология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интернов,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50139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интернов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интернов,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Патологическая анатомия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Педиатрия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Психиатрия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Рентгенология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Скорая медицинская помощь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 общей практики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Судебно-медицинская экспертиза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Терапия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Травматология и ортопедия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8" marR="91438" marT="45706" marB="4570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сестринской деятельностью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интернов,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790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интернов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интернов,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Управление и экономика фармации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Фармацевтическая технология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Фармацевтическая химия и фармакогнозия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Фтизиатрия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Хирургия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Эндокринология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Эпидемиология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kumimoji="0" lang="ru-RU" altLang="ru-RU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892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</a:t>
                      </a: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552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303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  <a:endParaRPr kumimoji="0" lang="ru-RU" alt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44" marR="91444" anchor="b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100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61,9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34,0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4,1</a:t>
                      </a:r>
                    </a:p>
                  </a:txBody>
                  <a:tcPr marL="91444" marR="91444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</a:t>
                      </a:r>
                    </a:p>
                  </a:txBody>
                  <a:tcPr marL="91444" marR="91444" anchor="b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Результаты ГИА интернов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56203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ординаторов,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5013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ординаторов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ординаторов,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Акушерство и гинекология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Аллергология и иммунология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Анестезиология- реаниматология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Гастроэнтерология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Дерматовенерология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кардиология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Детская хирургия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Инфекционные болезни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Кардиология</a:t>
                      </a:r>
                    </a:p>
                  </a:txBody>
                  <a:tcPr marL="91431" marR="91431" marT="45728" marB="45728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31" marR="91431" marT="45728" marB="45728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91431" marR="91431" marT="45728" marB="45728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Клиническая лабораторная диагностика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1" marR="91431"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L="91431" marR="91431" marT="45716" marB="45716"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ординаторов,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7904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ординаторов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ординаторов,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Коммунальная гигиена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Колопроктология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Лечебная физкультура и спортивная медицина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Неврология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Нейрохирургия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Неонатология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Нефрология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Общая врачебная практика (семейная медицина)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Онкология</a:t>
                      </a:r>
                      <a:endParaRPr kumimoji="0" lang="ru-RU" alt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         Результаты государственной итоговой аттестации ординаторов, завершивших обучение в 201</a:t>
            </a:r>
            <a:r>
              <a:rPr lang="en-US" alt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altLang="ru-RU" sz="2000" dirty="0" smtClean="0">
                <a:latin typeface="Times New Roman" pitchFamily="18" charset="0"/>
                <a:cs typeface="Times New Roman" pitchFamily="18" charset="0"/>
              </a:rPr>
              <a:t> году</a:t>
            </a:r>
            <a:endParaRPr lang="ru-RU" sz="20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599" cy="4643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1008112"/>
                <a:gridCol w="1224136"/>
                <a:gridCol w="864096"/>
                <a:gridCol w="792088"/>
                <a:gridCol w="720080"/>
                <a:gridCol w="874439"/>
              </a:tblGrid>
              <a:tr h="370840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специальности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Общее число ординаторов (человек)</a:t>
                      </a:r>
                    </a:p>
                  </a:txBody>
                  <a:tcPr marT="45726" marB="45726" horzOverflow="overflow"/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Число ординаторов, допущенных к ГИА (человек)</a:t>
                      </a:r>
                    </a:p>
                  </a:txBody>
                  <a:tcPr marT="45726" marB="45726" horzOverflow="overflow"/>
                </a:tc>
                <a:tc grid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Результаты государственной итоговой аттестации</a:t>
                      </a:r>
                    </a:p>
                  </a:txBody>
                  <a:tcPr marT="45726" marB="45726" horzOverflow="overflow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отлично 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неудовл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T="45726" marB="45726" horzOverflow="overflow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здравоохранения и общественное здоровье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Ортодонтия</a:t>
                      </a: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Оториноларингология</a:t>
                      </a: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Офтальмология</a:t>
                      </a: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Педиатрия 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/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Психиатрия</a:t>
                      </a:r>
                      <a:r>
                        <a:rPr kumimoji="0" lang="en-US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наркология</a:t>
                      </a: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Пульмонология</a:t>
                      </a:r>
                    </a:p>
                  </a:txBody>
                  <a:tcPr marT="45716" marB="4571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Ревматология</a:t>
                      </a:r>
                    </a:p>
                  </a:txBody>
                  <a:tcPr marT="45726" marB="45726"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T="45726" marB="4572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T="45716" marB="45716" anchor="ctr" horzOverflow="overflow"/>
                </a:tc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Стоматология ортопедическая</a:t>
                      </a:r>
                      <a:endParaRPr kumimoji="0" lang="ru-RU" alt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alt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anchor="ctr" horzOverflow="overflow"/>
                </a:tc>
              </a:tr>
            </a:tbl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04664"/>
            <a:ext cx="9144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1399</Words>
  <Application>Microsoft Office PowerPoint</Application>
  <PresentationFormat>Экран (4:3)</PresentationFormat>
  <Paragraphs>646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ФГБОУ ВО БГМУ МИНЗДРАВА РОССИИ</vt:lpstr>
      <vt:lpstr>  Отчет об итогах аттестации ординаторов и интернов    в БГМУ в 2015-2016 уч.году </vt:lpstr>
      <vt:lpstr>          Результаты государственной итоговой аттестации интернов, завершивших обучение в 2016 году</vt:lpstr>
      <vt:lpstr>          Результаты государственной итоговой аттестации интернов, завершивших обучение в 2016 году</vt:lpstr>
      <vt:lpstr>          Результаты государственной итоговой аттестации интернов, завершивших обучение в 2016 году</vt:lpstr>
      <vt:lpstr>  Результаты ГИА интернов</vt:lpstr>
      <vt:lpstr>          Результаты государственной итоговой аттестации ординаторов, завершивших обучение в 2016 году</vt:lpstr>
      <vt:lpstr>          Результаты государственной итоговой аттестации ординаторов, завершивших обучение в 2016 году</vt:lpstr>
      <vt:lpstr>          Результаты государственной итоговой аттестации ординаторов, завершивших обучение в 2016 году</vt:lpstr>
      <vt:lpstr>          Результаты государственной итоговой аттестации ординаторов, завершивших обучение в 2016 году</vt:lpstr>
      <vt:lpstr>          Результаты государственной итоговой аттестации ординаторов, завершивших обучение в 2016 году</vt:lpstr>
      <vt:lpstr>  Результаты ГИА ординаторов</vt:lpstr>
      <vt:lpstr>Динамика успеваемости  интернов и ординаторов</vt:lpstr>
      <vt:lpstr>Динамика успеваемости интернов и ординаторов</vt:lpstr>
      <vt:lpstr>Проект решения Ученого совета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ФГБОУ ВО БГМУ МИНЗДРАВА РОССИИ</dc:title>
  <dc:creator>Пивоваров Александр Николаевич</dc:creator>
  <cp:lastModifiedBy>user</cp:lastModifiedBy>
  <cp:revision>25</cp:revision>
  <dcterms:created xsi:type="dcterms:W3CDTF">2016-10-21T08:20:30Z</dcterms:created>
  <dcterms:modified xsi:type="dcterms:W3CDTF">2016-10-27T04:40:34Z</dcterms:modified>
</cp:coreProperties>
</file>